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92"/>
    <p:sldId id="257" r:id="rId93"/>
    <p:sldId id="258" r:id="rId94"/>
    <p:sldId id="259" r:id="rId95"/>
    <p:sldId id="260" r:id="rId96"/>
    <p:sldId id="261" r:id="rId97"/>
    <p:sldId id="262" r:id="rId98"/>
    <p:sldId id="263" r:id="rId99"/>
    <p:sldId id="264" r:id="rId100"/>
    <p:sldId id="265" r:id="rId101"/>
    <p:sldId id="266" r:id="rId102"/>
    <p:sldId id="267" r:id="rId103"/>
    <p:sldId id="268" r:id="rId104"/>
    <p:sldId id="269" r:id="rId105"/>
    <p:sldId id="270" r:id="rId106"/>
    <p:sldId id="271" r:id="rId107"/>
    <p:sldId id="272" r:id="rId108"/>
    <p:sldId id="273" r:id="rId109"/>
    <p:sldId id="274" r:id="rId110"/>
    <p:sldId id="275" r:id="rId111"/>
    <p:sldId id="276" r:id="rId112"/>
    <p:sldId id="277" r:id="rId113"/>
    <p:sldId id="278" r:id="rId114"/>
    <p:sldId id="279" r:id="rId115"/>
    <p:sldId id="280" r:id="rId116"/>
    <p:sldId id="281" r:id="rId117"/>
    <p:sldId id="282" r:id="rId118"/>
    <p:sldId id="283" r:id="rId119"/>
    <p:sldId id="284" r:id="rId120"/>
    <p:sldId id="285" r:id="rId121"/>
    <p:sldId id="286" r:id="rId122"/>
    <p:sldId id="287" r:id="rId123"/>
    <p:sldId id="288" r:id="rId124"/>
    <p:sldId id="289" r:id="rId125"/>
    <p:sldId id="290" r:id="rId126"/>
    <p:sldId id="291" r:id="rId127"/>
    <p:sldId id="292" r:id="rId128"/>
    <p:sldId id="293" r:id="rId12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eague Spartan" charset="1" panose="00000800000000000000"/>
      <p:regular r:id="rId14"/>
    </p:embeddedFont>
    <p:embeddedFont>
      <p:font typeface="Forum" charset="1" panose="02000000000000000000"/>
      <p:regular r:id="rId15"/>
    </p:embeddedFont>
    <p:embeddedFont>
      <p:font typeface="Roboto" charset="1" panose="02000000000000000000"/>
      <p:regular r:id="rId16"/>
    </p:embeddedFont>
    <p:embeddedFont>
      <p:font typeface="Roboto Bold" charset="1" panose="02000000000000000000"/>
      <p:regular r:id="rId17"/>
    </p:embeddedFont>
    <p:embeddedFont>
      <p:font typeface="Roboto Italics" charset="1" panose="02000000000000000000"/>
      <p:regular r:id="rId18"/>
    </p:embeddedFont>
    <p:embeddedFont>
      <p:font typeface="Roboto Bold Italics" charset="1" panose="02000000000000000000"/>
      <p:regular r:id="rId19"/>
    </p:embeddedFont>
    <p:embeddedFont>
      <p:font typeface="Calistoga" charset="1" panose="00000500000000000000"/>
      <p:regular r:id="rId20"/>
    </p:embeddedFont>
    <p:embeddedFont>
      <p:font typeface="DM Sans" charset="1" panose="00000000000000000000"/>
      <p:regular r:id="rId21"/>
    </p:embeddedFont>
    <p:embeddedFont>
      <p:font typeface="DM Sans Bold" charset="1" panose="00000000000000000000"/>
      <p:regular r:id="rId22"/>
    </p:embeddedFont>
    <p:embeddedFont>
      <p:font typeface="DM Sans Italics" charset="1" panose="00000000000000000000"/>
      <p:regular r:id="rId23"/>
    </p:embeddedFont>
    <p:embeddedFont>
      <p:font typeface="DM Sans Bold Italics" charset="1" panose="00000000000000000000"/>
      <p:regular r:id="rId24"/>
    </p:embeddedFont>
    <p:embeddedFont>
      <p:font typeface="TT Drugs" charset="1" panose="02000503060000020003"/>
      <p:regular r:id="rId25"/>
    </p:embeddedFont>
    <p:embeddedFont>
      <p:font typeface="TT Drugs Bold" charset="1" panose="02000803060000020003"/>
      <p:regular r:id="rId26"/>
    </p:embeddedFont>
    <p:embeddedFont>
      <p:font typeface="TT Drugs Italics" charset="1" panose="02000503000000090003"/>
      <p:regular r:id="rId27"/>
    </p:embeddedFont>
    <p:embeddedFont>
      <p:font typeface="TT Drugs Bold Italics" charset="1" panose="02000803000000090003"/>
      <p:regular r:id="rId28"/>
    </p:embeddedFont>
    <p:embeddedFont>
      <p:font typeface="Times New Roman" charset="1" panose="02030502070405020303"/>
      <p:regular r:id="rId29"/>
    </p:embeddedFont>
    <p:embeddedFont>
      <p:font typeface="Times New Roman Bold" charset="1" panose="02030802070405020303"/>
      <p:regular r:id="rId30"/>
    </p:embeddedFont>
    <p:embeddedFont>
      <p:font typeface="Times New Roman Italics" charset="1" panose="02030502070405090303"/>
      <p:regular r:id="rId31"/>
    </p:embeddedFont>
    <p:embeddedFont>
      <p:font typeface="Times New Roman Bold Italics" charset="1" panose="02030802070405090303"/>
      <p:regular r:id="rId32"/>
    </p:embeddedFont>
    <p:embeddedFont>
      <p:font typeface="Times New Roman Medium" charset="1" panose="02030502070405020303"/>
      <p:regular r:id="rId33"/>
    </p:embeddedFont>
    <p:embeddedFont>
      <p:font typeface="Times New Roman Medium Italics" charset="1" panose="02030502070405090303"/>
      <p:regular r:id="rId34"/>
    </p:embeddedFont>
    <p:embeddedFont>
      <p:font typeface="Times New Roman Semi-Bold" charset="1" panose="02030702070405020303"/>
      <p:regular r:id="rId35"/>
    </p:embeddedFont>
    <p:embeddedFont>
      <p:font typeface="Times New Roman Semi-Bold Italics" charset="1" panose="02030702070405090303"/>
      <p:regular r:id="rId36"/>
    </p:embeddedFont>
    <p:embeddedFont>
      <p:font typeface="Times New Roman Ultra-Bold" charset="1" panose="02030902070405020303"/>
      <p:regular r:id="rId37"/>
    </p:embeddedFont>
    <p:embeddedFont>
      <p:font typeface="Agrandir Wide" charset="1" panose="00000505000000000000"/>
      <p:regular r:id="rId38"/>
    </p:embeddedFont>
    <p:embeddedFont>
      <p:font typeface="Agrandir Wide Bold" charset="1" panose="00000805000000000000"/>
      <p:regular r:id="rId39"/>
    </p:embeddedFont>
    <p:embeddedFont>
      <p:font typeface="Agrandir Wide Italics" charset="1" panose="00000505000000000000"/>
      <p:regular r:id="rId40"/>
    </p:embeddedFont>
    <p:embeddedFont>
      <p:font typeface="Agrandir Wide Bold Italics" charset="1" panose="00000805000000000000"/>
      <p:regular r:id="rId41"/>
    </p:embeddedFont>
    <p:embeddedFont>
      <p:font typeface="Agrandir Wide Thin" charset="1" panose="00000205000000000000"/>
      <p:regular r:id="rId42"/>
    </p:embeddedFont>
    <p:embeddedFont>
      <p:font typeface="Agrandir Wide Thin Italics" charset="1" panose="00000205000000000000"/>
      <p:regular r:id="rId43"/>
    </p:embeddedFont>
    <p:embeddedFont>
      <p:font typeface="Agrandir Wide Medium" charset="1" panose="00000605000000000000"/>
      <p:regular r:id="rId44"/>
    </p:embeddedFont>
    <p:embeddedFont>
      <p:font typeface="Agrandir Wide Medium Italics" charset="1" panose="00000605000000000000"/>
      <p:regular r:id="rId45"/>
    </p:embeddedFont>
    <p:embeddedFont>
      <p:font typeface="Agrandir Wide Ultra-Bold" charset="1" panose="00000905000000000000"/>
      <p:regular r:id="rId46"/>
    </p:embeddedFont>
    <p:embeddedFont>
      <p:font typeface="Agrandir Wide Ultra-Bold Italics" charset="1" panose="00000905000000000000"/>
      <p:regular r:id="rId47"/>
    </p:embeddedFont>
    <p:embeddedFont>
      <p:font typeface="Agrandir Wide Heavy" charset="1" panose="00000A05000000000000"/>
      <p:regular r:id="rId48"/>
    </p:embeddedFont>
    <p:embeddedFont>
      <p:font typeface="Agrandir Wide Heavy Italics" charset="1" panose="00000A05000000000000"/>
      <p:regular r:id="rId49"/>
    </p:embeddedFont>
    <p:embeddedFont>
      <p:font typeface="Public Sans" charset="1" panose="00000000000000000000"/>
      <p:regular r:id="rId50"/>
    </p:embeddedFont>
    <p:embeddedFont>
      <p:font typeface="Public Sans Bold" charset="1" panose="00000000000000000000"/>
      <p:regular r:id="rId51"/>
    </p:embeddedFont>
    <p:embeddedFont>
      <p:font typeface="Public Sans Italics" charset="1" panose="00000000000000000000"/>
      <p:regular r:id="rId52"/>
    </p:embeddedFont>
    <p:embeddedFont>
      <p:font typeface="Public Sans Bold Italics" charset="1" panose="00000000000000000000"/>
      <p:regular r:id="rId53"/>
    </p:embeddedFont>
    <p:embeddedFont>
      <p:font typeface="Public Sans Thin" charset="1" panose="00000000000000000000"/>
      <p:regular r:id="rId54"/>
    </p:embeddedFont>
    <p:embeddedFont>
      <p:font typeface="Public Sans Thin Italics" charset="1" panose="00000000000000000000"/>
      <p:regular r:id="rId55"/>
    </p:embeddedFont>
    <p:embeddedFont>
      <p:font typeface="Public Sans Medium" charset="1" panose="00000000000000000000"/>
      <p:regular r:id="rId56"/>
    </p:embeddedFont>
    <p:embeddedFont>
      <p:font typeface="Public Sans Medium Italics" charset="1" panose="00000000000000000000"/>
      <p:regular r:id="rId57"/>
    </p:embeddedFont>
    <p:embeddedFont>
      <p:font typeface="Public Sans Heavy" charset="1" panose="00000000000000000000"/>
      <p:regular r:id="rId58"/>
    </p:embeddedFont>
    <p:embeddedFont>
      <p:font typeface="Public Sans Heavy Italics" charset="1" panose="00000000000000000000"/>
      <p:regular r:id="rId59"/>
    </p:embeddedFont>
    <p:embeddedFont>
      <p:font typeface="Canva Sans" charset="1" panose="020B0503030501040103"/>
      <p:regular r:id="rId60"/>
    </p:embeddedFont>
    <p:embeddedFont>
      <p:font typeface="Canva Sans Bold" charset="1" panose="020B0803030501040103"/>
      <p:regular r:id="rId61"/>
    </p:embeddedFont>
    <p:embeddedFont>
      <p:font typeface="Canva Sans Italics" charset="1" panose="020B0503030501040103"/>
      <p:regular r:id="rId62"/>
    </p:embeddedFont>
    <p:embeddedFont>
      <p:font typeface="Canva Sans Bold Italics" charset="1" panose="020B0803030501040103"/>
      <p:regular r:id="rId63"/>
    </p:embeddedFont>
    <p:embeddedFont>
      <p:font typeface="Canva Sans Medium" charset="1" panose="020B0603030501040103"/>
      <p:regular r:id="rId64"/>
    </p:embeddedFont>
    <p:embeddedFont>
      <p:font typeface="Canva Sans Medium Italics" charset="1" panose="020B0603030501040103"/>
      <p:regular r:id="rId65"/>
    </p:embeddedFont>
    <p:embeddedFont>
      <p:font typeface="Open Sauce" charset="1" panose="00000500000000000000"/>
      <p:regular r:id="rId66"/>
    </p:embeddedFont>
    <p:embeddedFont>
      <p:font typeface="Open Sauce Bold" charset="1" panose="00000800000000000000"/>
      <p:regular r:id="rId67"/>
    </p:embeddedFont>
    <p:embeddedFont>
      <p:font typeface="Open Sauce Italics" charset="1" panose="00000500000000000000"/>
      <p:regular r:id="rId68"/>
    </p:embeddedFont>
    <p:embeddedFont>
      <p:font typeface="Open Sauce Bold Italics" charset="1" panose="00000800000000000000"/>
      <p:regular r:id="rId69"/>
    </p:embeddedFont>
    <p:embeddedFont>
      <p:font typeface="Open Sauce Light" charset="1" panose="00000400000000000000"/>
      <p:regular r:id="rId70"/>
    </p:embeddedFont>
    <p:embeddedFont>
      <p:font typeface="Open Sauce Light Italics" charset="1" panose="00000400000000000000"/>
      <p:regular r:id="rId71"/>
    </p:embeddedFont>
    <p:embeddedFont>
      <p:font typeface="Open Sauce Medium" charset="1" panose="00000600000000000000"/>
      <p:regular r:id="rId72"/>
    </p:embeddedFont>
    <p:embeddedFont>
      <p:font typeface="Open Sauce Medium Italics" charset="1" panose="00000600000000000000"/>
      <p:regular r:id="rId73"/>
    </p:embeddedFont>
    <p:embeddedFont>
      <p:font typeface="Open Sauce Semi-Bold" charset="1" panose="00000700000000000000"/>
      <p:regular r:id="rId74"/>
    </p:embeddedFont>
    <p:embeddedFont>
      <p:font typeface="Open Sauce Semi-Bold Italics" charset="1" panose="00000700000000000000"/>
      <p:regular r:id="rId75"/>
    </p:embeddedFont>
    <p:embeddedFont>
      <p:font typeface="Open Sauce Heavy" charset="1" panose="00000A00000000000000"/>
      <p:regular r:id="rId76"/>
    </p:embeddedFont>
    <p:embeddedFont>
      <p:font typeface="Open Sauce Heavy Italics" charset="1" panose="00000A00000000000000"/>
      <p:regular r:id="rId77"/>
    </p:embeddedFont>
    <p:embeddedFont>
      <p:font typeface="TT Ramillas" charset="1" panose="020E0000080000020004"/>
      <p:regular r:id="rId78"/>
    </p:embeddedFont>
    <p:embeddedFont>
      <p:font typeface="TT Ramillas Bold" charset="1" panose="020E0000080000020004"/>
      <p:regular r:id="rId79"/>
    </p:embeddedFont>
    <p:embeddedFont>
      <p:font typeface="TT Ramillas Italics" charset="1" panose="020E0000080000090004"/>
      <p:regular r:id="rId80"/>
    </p:embeddedFont>
    <p:embeddedFont>
      <p:font typeface="TT Ramillas Bold Italics" charset="1" panose="020E0000080000090004"/>
      <p:regular r:id="rId81"/>
    </p:embeddedFont>
    <p:embeddedFont>
      <p:font typeface="TT Ramillas Heavy" charset="1" panose="020E0000080000020004"/>
      <p:regular r:id="rId82"/>
    </p:embeddedFont>
    <p:embeddedFont>
      <p:font typeface="TT Ramillas Heavy Italics" charset="1" panose="020E0000080000090004"/>
      <p:regular r:id="rId83"/>
    </p:embeddedFont>
    <p:embeddedFont>
      <p:font typeface="Loubag" charset="1" panose="02020A03060303060403"/>
      <p:regular r:id="rId84"/>
    </p:embeddedFont>
    <p:embeddedFont>
      <p:font typeface="Loubag Bold" charset="1" panose="02020A03060303060403"/>
      <p:regular r:id="rId85"/>
    </p:embeddedFont>
    <p:embeddedFont>
      <p:font typeface="Loubag Thin" charset="1" panose="02020A03060303060403"/>
      <p:regular r:id="rId86"/>
    </p:embeddedFont>
    <p:embeddedFont>
      <p:font typeface="Loubag Light" charset="1" panose="02020A03060303060403"/>
      <p:regular r:id="rId87"/>
    </p:embeddedFont>
    <p:embeddedFont>
      <p:font typeface="Loubag Medium" charset="1" panose="02020A03060303060403"/>
      <p:regular r:id="rId88"/>
    </p:embeddedFont>
    <p:embeddedFont>
      <p:font typeface="Loubag Semi-Bold" charset="1" panose="02020A03060303060403"/>
      <p:regular r:id="rId89"/>
    </p:embeddedFont>
    <p:embeddedFont>
      <p:font typeface="Loubag Ultra-Bold" charset="1" panose="02020A03060303060403"/>
      <p:regular r:id="rId90"/>
    </p:embeddedFont>
    <p:embeddedFont>
      <p:font typeface="Loubag Heavy" charset="1" panose="02020A03060303060403"/>
      <p:regular r:id="rId9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9.xml" Type="http://schemas.openxmlformats.org/officeDocument/2006/relationships/slide"/><Relationship Id="rId101" Target="slides/slide10.xml" Type="http://schemas.openxmlformats.org/officeDocument/2006/relationships/slide"/><Relationship Id="rId102" Target="slides/slide11.xml" Type="http://schemas.openxmlformats.org/officeDocument/2006/relationships/slide"/><Relationship Id="rId103" Target="slides/slide12.xml" Type="http://schemas.openxmlformats.org/officeDocument/2006/relationships/slide"/><Relationship Id="rId104" Target="slides/slide13.xml" Type="http://schemas.openxmlformats.org/officeDocument/2006/relationships/slide"/><Relationship Id="rId105" Target="slides/slide14.xml" Type="http://schemas.openxmlformats.org/officeDocument/2006/relationships/slide"/><Relationship Id="rId106" Target="slides/slide15.xml" Type="http://schemas.openxmlformats.org/officeDocument/2006/relationships/slide"/><Relationship Id="rId107" Target="slides/slide16.xml" Type="http://schemas.openxmlformats.org/officeDocument/2006/relationships/slide"/><Relationship Id="rId108" Target="slides/slide17.xml" Type="http://schemas.openxmlformats.org/officeDocument/2006/relationships/slide"/><Relationship Id="rId109" Target="slides/slide18.xml" Type="http://schemas.openxmlformats.org/officeDocument/2006/relationships/slide"/><Relationship Id="rId11" Target="fonts/font11.fntdata" Type="http://schemas.openxmlformats.org/officeDocument/2006/relationships/font"/><Relationship Id="rId110" Target="slides/slide19.xml" Type="http://schemas.openxmlformats.org/officeDocument/2006/relationships/slide"/><Relationship Id="rId111" Target="slides/slide20.xml" Type="http://schemas.openxmlformats.org/officeDocument/2006/relationships/slide"/><Relationship Id="rId112" Target="slides/slide21.xml" Type="http://schemas.openxmlformats.org/officeDocument/2006/relationships/slide"/><Relationship Id="rId113" Target="slides/slide22.xml" Type="http://schemas.openxmlformats.org/officeDocument/2006/relationships/slide"/><Relationship Id="rId114" Target="slides/slide23.xml" Type="http://schemas.openxmlformats.org/officeDocument/2006/relationships/slide"/><Relationship Id="rId115" Target="slides/slide24.xml" Type="http://schemas.openxmlformats.org/officeDocument/2006/relationships/slide"/><Relationship Id="rId116" Target="slides/slide25.xml" Type="http://schemas.openxmlformats.org/officeDocument/2006/relationships/slide"/><Relationship Id="rId117" Target="slides/slide26.xml" Type="http://schemas.openxmlformats.org/officeDocument/2006/relationships/slide"/><Relationship Id="rId118" Target="slides/slide27.xml" Type="http://schemas.openxmlformats.org/officeDocument/2006/relationships/slide"/><Relationship Id="rId119" Target="slides/slide28.xml" Type="http://schemas.openxmlformats.org/officeDocument/2006/relationships/slide"/><Relationship Id="rId12" Target="fonts/font12.fntdata" Type="http://schemas.openxmlformats.org/officeDocument/2006/relationships/font"/><Relationship Id="rId120" Target="slides/slide29.xml" Type="http://schemas.openxmlformats.org/officeDocument/2006/relationships/slide"/><Relationship Id="rId121" Target="slides/slide30.xml" Type="http://schemas.openxmlformats.org/officeDocument/2006/relationships/slide"/><Relationship Id="rId122" Target="slides/slide31.xml" Type="http://schemas.openxmlformats.org/officeDocument/2006/relationships/slide"/><Relationship Id="rId123" Target="slides/slide32.xml" Type="http://schemas.openxmlformats.org/officeDocument/2006/relationships/slide"/><Relationship Id="rId124" Target="slides/slide33.xml" Type="http://schemas.openxmlformats.org/officeDocument/2006/relationships/slide"/><Relationship Id="rId125" Target="slides/slide34.xml" Type="http://schemas.openxmlformats.org/officeDocument/2006/relationships/slide"/><Relationship Id="rId126" Target="slides/slide35.xml" Type="http://schemas.openxmlformats.org/officeDocument/2006/relationships/slide"/><Relationship Id="rId127" Target="slides/slide36.xml" Type="http://schemas.openxmlformats.org/officeDocument/2006/relationships/slide"/><Relationship Id="rId128" Target="slides/slide37.xml" Type="http://schemas.openxmlformats.org/officeDocument/2006/relationships/slide"/><Relationship Id="rId129" Target="slides/slide38.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slides/slide1.xml" Type="http://schemas.openxmlformats.org/officeDocument/2006/relationships/slide"/><Relationship Id="rId93" Target="slides/slide2.xml" Type="http://schemas.openxmlformats.org/officeDocument/2006/relationships/slide"/><Relationship Id="rId94" Target="slides/slide3.xml" Type="http://schemas.openxmlformats.org/officeDocument/2006/relationships/slide"/><Relationship Id="rId95" Target="slides/slide4.xml" Type="http://schemas.openxmlformats.org/officeDocument/2006/relationships/slide"/><Relationship Id="rId96" Target="slides/slide5.xml" Type="http://schemas.openxmlformats.org/officeDocument/2006/relationships/slide"/><Relationship Id="rId97" Target="slides/slide6.xml" Type="http://schemas.openxmlformats.org/officeDocument/2006/relationships/slide"/><Relationship Id="rId98" Target="slides/slide7.xml" Type="http://schemas.openxmlformats.org/officeDocument/2006/relationships/slide"/><Relationship Id="rId99" Target="slides/slide8.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55.png" Type="http://schemas.openxmlformats.org/officeDocument/2006/relationships/image"/><Relationship Id="rId17" Target="../media/image56.svg" Type="http://schemas.openxmlformats.org/officeDocument/2006/relationships/image"/><Relationship Id="rId18" Target="../media/image57.png" Type="http://schemas.openxmlformats.org/officeDocument/2006/relationships/image"/><Relationship Id="rId19" Target="../media/image58.svg" Type="http://schemas.openxmlformats.org/officeDocument/2006/relationships/image"/><Relationship Id="rId2" Target="../media/image41.png" Type="http://schemas.openxmlformats.org/officeDocument/2006/relationships/image"/><Relationship Id="rId20" Target="../media/image59.png" Type="http://schemas.openxmlformats.org/officeDocument/2006/relationships/image"/><Relationship Id="rId21" Target="../media/image60.sv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36347" y="4653504"/>
            <a:ext cx="9815307" cy="1845430"/>
          </a:xfrm>
          <a:prstGeom prst="rect">
            <a:avLst/>
          </a:prstGeom>
        </p:spPr>
        <p:txBody>
          <a:bodyPr anchor="t" rtlCol="false" tIns="0" lIns="0" bIns="0" rIns="0">
            <a:spAutoFit/>
          </a:bodyPr>
          <a:lstStyle/>
          <a:p>
            <a:pPr algn="ctr">
              <a:lnSpc>
                <a:spcPts val="15096"/>
              </a:lnSpc>
            </a:pPr>
            <a:r>
              <a:rPr lang="en-US" sz="10939" spc="1072">
                <a:solidFill>
                  <a:srgbClr val="231F20"/>
                </a:solidFill>
                <a:latin typeface="Oswald Bold"/>
              </a:rPr>
              <a:t>BILLIONAIRES</a:t>
            </a:r>
          </a:p>
        </p:txBody>
      </p:sp>
      <p:sp>
        <p:nvSpPr>
          <p:cNvPr name="TextBox 9" id="9"/>
          <p:cNvSpPr txBox="true"/>
          <p:nvPr/>
        </p:nvSpPr>
        <p:spPr>
          <a:xfrm rot="0">
            <a:off x="2719596" y="7482578"/>
            <a:ext cx="12848809" cy="896299"/>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PRESENTED BY:</a:t>
            </a:r>
          </a:p>
          <a:p>
            <a:pPr algn="ctr">
              <a:lnSpc>
                <a:spcPts val="3661"/>
              </a:lnSpc>
            </a:pPr>
            <a:r>
              <a:rPr lang="en-US" sz="2653" spc="140">
                <a:solidFill>
                  <a:srgbClr val="231F20"/>
                </a:solidFill>
                <a:latin typeface="Montserrat Classic Bold"/>
              </a:rPr>
              <a:t>JANANI JENNIFER</a:t>
            </a:r>
          </a:p>
        </p:txBody>
      </p:sp>
      <p:sp>
        <p:nvSpPr>
          <p:cNvPr name="TextBox 10" id="10"/>
          <p:cNvSpPr txBox="true"/>
          <p:nvPr/>
        </p:nvSpPr>
        <p:spPr>
          <a:xfrm rot="0">
            <a:off x="4474760" y="3742055"/>
            <a:ext cx="9576894" cy="887095"/>
          </a:xfrm>
          <a:prstGeom prst="rect">
            <a:avLst/>
          </a:prstGeom>
        </p:spPr>
        <p:txBody>
          <a:bodyPr anchor="t" rtlCol="false" tIns="0" lIns="0" bIns="0" rIns="0">
            <a:spAutoFit/>
          </a:bodyPr>
          <a:lstStyle/>
          <a:p>
            <a:pPr algn="ctr">
              <a:lnSpc>
                <a:spcPts val="7279"/>
              </a:lnSpc>
            </a:pPr>
            <a:r>
              <a:rPr lang="en-US" sz="5199">
                <a:solidFill>
                  <a:srgbClr val="231F20"/>
                </a:solidFill>
                <a:latin typeface="Canva Sans Bold"/>
              </a:rPr>
              <a:t>EDA  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5840640" y="1028700"/>
            <a:ext cx="1418660" cy="8229600"/>
            <a:chOff x="0" y="0"/>
            <a:chExt cx="1891546" cy="10972800"/>
          </a:xfrm>
        </p:grpSpPr>
        <p:grpSp>
          <p:nvGrpSpPr>
            <p:cNvPr name="Group 3" id="3"/>
            <p:cNvGrpSpPr>
              <a:grpSpLocks noChangeAspect="true"/>
            </p:cNvGrpSpPr>
            <p:nvPr/>
          </p:nvGrpSpPr>
          <p:grpSpPr>
            <a:xfrm rot="-10800000">
              <a:off x="0" y="6810940"/>
              <a:ext cx="1891546" cy="1891546"/>
              <a:chOff x="0" y="0"/>
              <a:chExt cx="1708150" cy="1708150"/>
            </a:xfrm>
          </p:grpSpPr>
          <p:sp>
            <p:nvSpPr>
              <p:cNvPr name="Freeform 4" id="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
          <p:nvSpPr>
            <p:cNvPr name="Freeform 5" id="5"/>
            <p:cNvSpPr/>
            <p:nvPr/>
          </p:nvSpPr>
          <p:spPr>
            <a:xfrm flipH="false" flipV="false" rot="-10800000">
              <a:off x="0" y="9081254"/>
              <a:ext cx="1891546" cy="1891546"/>
            </a:xfrm>
            <a:custGeom>
              <a:avLst/>
              <a:gdLst/>
              <a:ahLst/>
              <a:cxnLst/>
              <a:rect r="r" b="b" t="t" l="l"/>
              <a:pathLst>
                <a:path h="1891546" w="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10800000">
              <a:off x="0" y="2270313"/>
              <a:ext cx="1891546" cy="1891546"/>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
          <p:nvSpPr>
            <p:cNvPr name="Freeform 8" id="8"/>
            <p:cNvSpPr/>
            <p:nvPr/>
          </p:nvSpPr>
          <p:spPr>
            <a:xfrm flipH="false" flipV="false" rot="-10800000">
              <a:off x="0" y="4540627"/>
              <a:ext cx="1891546" cy="1891546"/>
            </a:xfrm>
            <a:custGeom>
              <a:avLst/>
              <a:gdLst/>
              <a:ahLst/>
              <a:cxnLst/>
              <a:rect r="r" b="b" t="t" l="l"/>
              <a:pathLst>
                <a:path h="1891546" w="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0" y="0"/>
              <a:ext cx="1891546" cy="1891546"/>
            </a:xfrm>
            <a:custGeom>
              <a:avLst/>
              <a:gdLst/>
              <a:ahLst/>
              <a:cxnLst/>
              <a:rect r="r" b="b" t="t" l="l"/>
              <a:pathLst>
                <a:path h="1891546" w="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0" id="10"/>
          <p:cNvSpPr txBox="true"/>
          <p:nvPr/>
        </p:nvSpPr>
        <p:spPr>
          <a:xfrm rot="0">
            <a:off x="1028700" y="1047966"/>
            <a:ext cx="13338033" cy="3852544"/>
          </a:xfrm>
          <a:prstGeom prst="rect">
            <a:avLst/>
          </a:prstGeom>
        </p:spPr>
        <p:txBody>
          <a:bodyPr anchor="t" rtlCol="false" tIns="0" lIns="0" bIns="0" rIns="0">
            <a:spAutoFit/>
          </a:bodyPr>
          <a:lstStyle/>
          <a:p>
            <a:pPr marL="0" indent="0" lvl="0">
              <a:lnSpc>
                <a:spcPts val="10270"/>
              </a:lnSpc>
            </a:pPr>
            <a:r>
              <a:rPr lang="en-US" sz="7900">
                <a:solidFill>
                  <a:srgbClr val="040506"/>
                </a:solidFill>
                <a:latin typeface="Canva Sans Bold"/>
              </a:rPr>
              <a:t>Q1.</a:t>
            </a:r>
          </a:p>
          <a:p>
            <a:pPr marL="0" indent="0" lvl="0">
              <a:lnSpc>
                <a:spcPts val="10270"/>
              </a:lnSpc>
            </a:pPr>
            <a:r>
              <a:rPr lang="en-US" sz="7900">
                <a:solidFill>
                  <a:srgbClr val="040506"/>
                </a:solidFill>
                <a:latin typeface="Canva Sans Bold"/>
              </a:rPr>
              <a:t>      Top 10 Countries with Most Billionaires</a:t>
            </a:r>
          </a:p>
        </p:txBody>
      </p:sp>
      <p:sp>
        <p:nvSpPr>
          <p:cNvPr name="AutoShape 11" id="11"/>
          <p:cNvSpPr/>
          <p:nvPr/>
        </p:nvSpPr>
        <p:spPr>
          <a:xfrm rot="0">
            <a:off x="1028700" y="5433631"/>
            <a:ext cx="993471" cy="167340"/>
          </a:xfrm>
          <a:prstGeom prst="rect">
            <a:avLst/>
          </a:prstGeom>
          <a:solidFill>
            <a:srgbClr val="000000"/>
          </a:solid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130475"/>
            <a:ext cx="14630876" cy="7508441"/>
          </a:xfrm>
          <a:custGeom>
            <a:avLst/>
            <a:gdLst/>
            <a:ahLst/>
            <a:cxnLst/>
            <a:rect r="r" b="b" t="t" l="l"/>
            <a:pathLst>
              <a:path h="7508441" w="14630876">
                <a:moveTo>
                  <a:pt x="0" y="0"/>
                </a:moveTo>
                <a:lnTo>
                  <a:pt x="14630876" y="0"/>
                </a:lnTo>
                <a:lnTo>
                  <a:pt x="14630876" y="7508441"/>
                </a:lnTo>
                <a:lnTo>
                  <a:pt x="0" y="7508441"/>
                </a:lnTo>
                <a:lnTo>
                  <a:pt x="0" y="0"/>
                </a:lnTo>
                <a:close/>
              </a:path>
            </a:pathLst>
          </a:custGeom>
          <a:blipFill>
            <a:blip r:embed="rId2"/>
            <a:stretch>
              <a:fillRect l="0" t="0" r="0" b="0"/>
            </a:stretch>
          </a:blipFill>
        </p:spPr>
      </p:sp>
      <p:sp>
        <p:nvSpPr>
          <p:cNvPr name="TextBox 3" id="3"/>
          <p:cNvSpPr txBox="true"/>
          <p:nvPr/>
        </p:nvSpPr>
        <p:spPr>
          <a:xfrm rot="0">
            <a:off x="14630876" y="2693616"/>
            <a:ext cx="3468281" cy="1643761"/>
          </a:xfrm>
          <a:prstGeom prst="rect">
            <a:avLst/>
          </a:prstGeom>
        </p:spPr>
        <p:txBody>
          <a:bodyPr anchor="t" rtlCol="false" tIns="0" lIns="0" bIns="0" rIns="0">
            <a:spAutoFit/>
          </a:bodyPr>
          <a:lstStyle/>
          <a:p>
            <a:pPr algn="l" marL="0" indent="0" lvl="0">
              <a:lnSpc>
                <a:spcPts val="4424"/>
              </a:lnSpc>
              <a:spcBef>
                <a:spcPct val="0"/>
              </a:spcBef>
            </a:pPr>
            <a:r>
              <a:rPr lang="en-US" sz="3160">
                <a:solidFill>
                  <a:srgbClr val="000000"/>
                </a:solidFill>
                <a:latin typeface="Canva Sans"/>
              </a:rPr>
              <a:t>United States has the   high number of Billionaires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228451" cy="5506021"/>
          </a:xfrm>
          <a:prstGeom prst="rect">
            <a:avLst/>
          </a:prstGeom>
        </p:spPr>
        <p:txBody>
          <a:bodyPr anchor="t" rtlCol="false" tIns="0" lIns="0" bIns="0" rIns="0">
            <a:spAutoFit/>
          </a:bodyPr>
          <a:lstStyle/>
          <a:p>
            <a:pPr marL="0" indent="0" lvl="0">
              <a:lnSpc>
                <a:spcPts val="8716"/>
              </a:lnSpc>
            </a:pPr>
            <a:r>
              <a:rPr lang="en-US" sz="6705">
                <a:solidFill>
                  <a:srgbClr val="000000"/>
                </a:solidFill>
                <a:latin typeface="Canva Sans Bold"/>
              </a:rPr>
              <a:t>Q2.</a:t>
            </a:r>
          </a:p>
          <a:p>
            <a:pPr marL="0" indent="0" lvl="0">
              <a:lnSpc>
                <a:spcPts val="8716"/>
              </a:lnSpc>
            </a:pPr>
            <a:r>
              <a:rPr lang="en-US" sz="6705">
                <a:solidFill>
                  <a:srgbClr val="000000"/>
                </a:solidFill>
                <a:latin typeface="Canva Sans Bold"/>
              </a:rPr>
              <a:t>Is the country with the most billionaires the one </a:t>
            </a:r>
          </a:p>
          <a:p>
            <a:pPr marL="0" indent="0" lvl="0">
              <a:lnSpc>
                <a:spcPts val="8716"/>
              </a:lnSpc>
            </a:pPr>
            <a:r>
              <a:rPr lang="en-US" sz="6705">
                <a:solidFill>
                  <a:srgbClr val="000000"/>
                </a:solidFill>
                <a:latin typeface="Canva Sans Bold"/>
              </a:rPr>
              <a:t>with the most wealth?</a:t>
            </a:r>
          </a:p>
        </p:txBody>
      </p:sp>
      <p:grpSp>
        <p:nvGrpSpPr>
          <p:cNvPr name="Group 3" id="3"/>
          <p:cNvGrpSpPr/>
          <p:nvPr/>
        </p:nvGrpSpPr>
        <p:grpSpPr>
          <a:xfrm rot="0">
            <a:off x="1028700" y="8117639"/>
            <a:ext cx="16230600" cy="1140661"/>
            <a:chOff x="0" y="0"/>
            <a:chExt cx="21640800" cy="1520881"/>
          </a:xfrm>
        </p:grpSpPr>
        <p:grpSp>
          <p:nvGrpSpPr>
            <p:cNvPr name="Group 4" id="4"/>
            <p:cNvGrpSpPr>
              <a:grpSpLocks noChangeAspect="true"/>
            </p:cNvGrpSpPr>
            <p:nvPr/>
          </p:nvGrpSpPr>
          <p:grpSpPr>
            <a:xfrm rot="5400000">
              <a:off x="5487251" y="0"/>
              <a:ext cx="1520881" cy="1520881"/>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
          <p:nvSpPr>
            <p:cNvPr name="Freeform 6" id="6"/>
            <p:cNvSpPr/>
            <p:nvPr/>
          </p:nvSpPr>
          <p:spPr>
            <a:xfrm flipH="false" flipV="false" rot="5400000">
              <a:off x="7316334"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5400000">
              <a:off x="1829084" y="0"/>
              <a:ext cx="1520881" cy="1520881"/>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
          <p:nvSpPr>
            <p:cNvPr name="Freeform 9" id="9"/>
            <p:cNvSpPr/>
            <p:nvPr/>
          </p:nvSpPr>
          <p:spPr>
            <a:xfrm flipH="false" flipV="false" rot="5400000">
              <a:off x="3658167"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0"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a:grpSpLocks noChangeAspect="true"/>
            </p:cNvGrpSpPr>
            <p:nvPr/>
          </p:nvGrpSpPr>
          <p:grpSpPr>
            <a:xfrm rot="5400000">
              <a:off x="9145418" y="0"/>
              <a:ext cx="1520881" cy="1520881"/>
              <a:chOff x="0" y="0"/>
              <a:chExt cx="1708150" cy="1708150"/>
            </a:xfrm>
          </p:grpSpPr>
          <p:sp>
            <p:nvSpPr>
              <p:cNvPr name="Freeform 12" id="12"/>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
          <p:nvSpPr>
            <p:cNvPr name="Freeform 13" id="13"/>
            <p:cNvSpPr/>
            <p:nvPr/>
          </p:nvSpPr>
          <p:spPr>
            <a:xfrm flipH="false" flipV="false" rot="5400000">
              <a:off x="10974501"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a:grpSpLocks noChangeAspect="true"/>
            </p:cNvGrpSpPr>
            <p:nvPr/>
          </p:nvGrpSpPr>
          <p:grpSpPr>
            <a:xfrm rot="5400000">
              <a:off x="12803585" y="0"/>
              <a:ext cx="1520881" cy="1520881"/>
              <a:chOff x="0" y="0"/>
              <a:chExt cx="1708150" cy="1708150"/>
            </a:xfrm>
          </p:grpSpPr>
          <p:sp>
            <p:nvSpPr>
              <p:cNvPr name="Freeform 15" id="1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
          <p:nvSpPr>
            <p:cNvPr name="Freeform 16" id="16"/>
            <p:cNvSpPr/>
            <p:nvPr/>
          </p:nvSpPr>
          <p:spPr>
            <a:xfrm flipH="false" flipV="false" rot="5400000">
              <a:off x="14632668"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a:grpSpLocks noChangeAspect="true"/>
            </p:cNvGrpSpPr>
            <p:nvPr/>
          </p:nvGrpSpPr>
          <p:grpSpPr>
            <a:xfrm rot="5400000">
              <a:off x="16461752" y="0"/>
              <a:ext cx="1520881" cy="1520881"/>
              <a:chOff x="0" y="0"/>
              <a:chExt cx="1708150" cy="1708150"/>
            </a:xfrm>
          </p:grpSpPr>
          <p:sp>
            <p:nvSpPr>
              <p:cNvPr name="Freeform 18" id="1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
          <p:nvSpPr>
            <p:cNvPr name="Freeform 19" id="19"/>
            <p:cNvSpPr/>
            <p:nvPr/>
          </p:nvSpPr>
          <p:spPr>
            <a:xfrm flipH="false" flipV="false" rot="5400000">
              <a:off x="18290835" y="0"/>
              <a:ext cx="1520881" cy="1520881"/>
            </a:xfrm>
            <a:custGeom>
              <a:avLst/>
              <a:gdLst/>
              <a:ahLst/>
              <a:cxnLst/>
              <a:rect r="r" b="b" t="t" l="l"/>
              <a:pathLst>
                <a:path h="1520881" w="1520881">
                  <a:moveTo>
                    <a:pt x="0" y="0"/>
                  </a:moveTo>
                  <a:lnTo>
                    <a:pt x="1520881" y="0"/>
                  </a:lnTo>
                  <a:lnTo>
                    <a:pt x="1520881" y="1520881"/>
                  </a:lnTo>
                  <a:lnTo>
                    <a:pt x="0" y="152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a:grpSpLocks noChangeAspect="true"/>
            </p:cNvGrpSpPr>
            <p:nvPr/>
          </p:nvGrpSpPr>
          <p:grpSpPr>
            <a:xfrm rot="5400000">
              <a:off x="20119919" y="0"/>
              <a:ext cx="1520881" cy="1520881"/>
              <a:chOff x="0" y="0"/>
              <a:chExt cx="1708150" cy="1708150"/>
            </a:xfrm>
          </p:grpSpPr>
          <p:sp>
            <p:nvSpPr>
              <p:cNvPr name="Freeform 21" id="2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96897" y="0"/>
            <a:ext cx="11502736" cy="10287000"/>
          </a:xfrm>
          <a:custGeom>
            <a:avLst/>
            <a:gdLst/>
            <a:ahLst/>
            <a:cxnLst/>
            <a:rect r="r" b="b" t="t" l="l"/>
            <a:pathLst>
              <a:path h="10287000" w="11502736">
                <a:moveTo>
                  <a:pt x="0" y="0"/>
                </a:moveTo>
                <a:lnTo>
                  <a:pt x="11502736" y="0"/>
                </a:lnTo>
                <a:lnTo>
                  <a:pt x="11502736"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041398" y="4389434"/>
            <a:ext cx="6246602" cy="1470033"/>
          </a:xfrm>
          <a:prstGeom prst="rect">
            <a:avLst/>
          </a:prstGeom>
        </p:spPr>
        <p:txBody>
          <a:bodyPr anchor="t" rtlCol="false" tIns="0" lIns="0" bIns="0" rIns="0">
            <a:spAutoFit/>
          </a:bodyPr>
          <a:lstStyle/>
          <a:p>
            <a:pPr algn="ctr">
              <a:lnSpc>
                <a:spcPts val="2974"/>
              </a:lnSpc>
            </a:pPr>
            <a:r>
              <a:rPr lang="en-US" sz="2124">
                <a:solidFill>
                  <a:srgbClr val="000000"/>
                </a:solidFill>
                <a:latin typeface="Canva Sans Bold"/>
              </a:rPr>
              <a:t>The answer seems to be yes but we can see that France has more money than countries which have more billionaires since it's sorted by the number of billionaires in the chart.</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0"/>
            <a:ext cx="3073400" cy="10287000"/>
            <a:chOff x="0" y="0"/>
            <a:chExt cx="809455" cy="2709333"/>
          </a:xfrm>
        </p:grpSpPr>
        <p:sp>
          <p:nvSpPr>
            <p:cNvPr name="Freeform 3" id="3"/>
            <p:cNvSpPr/>
            <p:nvPr/>
          </p:nvSpPr>
          <p:spPr>
            <a:xfrm flipH="false" flipV="false" rot="0">
              <a:off x="0" y="0"/>
              <a:ext cx="809455" cy="2709333"/>
            </a:xfrm>
            <a:custGeom>
              <a:avLst/>
              <a:gdLst/>
              <a:ahLst/>
              <a:cxnLst/>
              <a:rect r="r" b="b" t="t" l="l"/>
              <a:pathLst>
                <a:path h="2709333" w="809455">
                  <a:moveTo>
                    <a:pt x="0" y="0"/>
                  </a:moveTo>
                  <a:lnTo>
                    <a:pt x="809455" y="0"/>
                  </a:lnTo>
                  <a:lnTo>
                    <a:pt x="809455" y="2709333"/>
                  </a:lnTo>
                  <a:lnTo>
                    <a:pt x="0" y="2709333"/>
                  </a:lnTo>
                  <a:close/>
                </a:path>
              </a:pathLst>
            </a:custGeom>
            <a:solidFill>
              <a:srgbClr val="262626"/>
            </a:solidFill>
          </p:spPr>
        </p:sp>
        <p:sp>
          <p:nvSpPr>
            <p:cNvPr name="TextBox 4" id="4"/>
            <p:cNvSpPr txBox="true"/>
            <p:nvPr/>
          </p:nvSpPr>
          <p:spPr>
            <a:xfrm>
              <a:off x="0" y="-57150"/>
              <a:ext cx="809455" cy="2766483"/>
            </a:xfrm>
            <a:prstGeom prst="rect">
              <a:avLst/>
            </a:prstGeom>
          </p:spPr>
          <p:txBody>
            <a:bodyPr anchor="ctr" rtlCol="false" tIns="50800" lIns="50800" bIns="50800" rIns="50800"/>
            <a:lstStyle/>
            <a:p>
              <a:pPr algn="ctr">
                <a:lnSpc>
                  <a:spcPts val="3150"/>
                </a:lnSpc>
              </a:pPr>
            </a:p>
          </p:txBody>
        </p:sp>
      </p:grpSp>
      <p:sp>
        <p:nvSpPr>
          <p:cNvPr name="AutoShape 5" id="5"/>
          <p:cNvSpPr/>
          <p:nvPr/>
        </p:nvSpPr>
        <p:spPr>
          <a:xfrm>
            <a:off x="0" y="6977964"/>
            <a:ext cx="18302863" cy="0"/>
          </a:xfrm>
          <a:prstGeom prst="line">
            <a:avLst/>
          </a:prstGeom>
          <a:ln cap="flat" w="47625">
            <a:solidFill>
              <a:srgbClr val="000000"/>
            </a:solidFill>
            <a:prstDash val="solid"/>
            <a:headEnd type="none" len="sm" w="sm"/>
            <a:tailEnd type="none" len="sm" w="sm"/>
          </a:ln>
        </p:spPr>
      </p:sp>
      <p:grpSp>
        <p:nvGrpSpPr>
          <p:cNvPr name="Group 6" id="6"/>
          <p:cNvGrpSpPr/>
          <p:nvPr/>
        </p:nvGrpSpPr>
        <p:grpSpPr>
          <a:xfrm rot="0">
            <a:off x="0" y="7001777"/>
            <a:ext cx="18302863" cy="3285223"/>
            <a:chOff x="0" y="0"/>
            <a:chExt cx="4820507" cy="865244"/>
          </a:xfrm>
        </p:grpSpPr>
        <p:sp>
          <p:nvSpPr>
            <p:cNvPr name="Freeform 7" id="7"/>
            <p:cNvSpPr/>
            <p:nvPr/>
          </p:nvSpPr>
          <p:spPr>
            <a:xfrm flipH="false" flipV="false" rot="0">
              <a:off x="0" y="0"/>
              <a:ext cx="4820507" cy="865244"/>
            </a:xfrm>
            <a:custGeom>
              <a:avLst/>
              <a:gdLst/>
              <a:ahLst/>
              <a:cxnLst/>
              <a:rect r="r" b="b" t="t" l="l"/>
              <a:pathLst>
                <a:path h="865244" w="4820507">
                  <a:moveTo>
                    <a:pt x="0" y="0"/>
                  </a:moveTo>
                  <a:lnTo>
                    <a:pt x="4820507" y="0"/>
                  </a:lnTo>
                  <a:lnTo>
                    <a:pt x="4820507" y="865244"/>
                  </a:lnTo>
                  <a:lnTo>
                    <a:pt x="0" y="865244"/>
                  </a:lnTo>
                  <a:close/>
                </a:path>
              </a:pathLst>
            </a:custGeom>
            <a:solidFill>
              <a:srgbClr val="000000"/>
            </a:solidFill>
          </p:spPr>
        </p:sp>
        <p:sp>
          <p:nvSpPr>
            <p:cNvPr name="TextBox 8" id="8"/>
            <p:cNvSpPr txBox="true"/>
            <p:nvPr/>
          </p:nvSpPr>
          <p:spPr>
            <a:xfrm>
              <a:off x="0" y="-57150"/>
              <a:ext cx="4820507" cy="922394"/>
            </a:xfrm>
            <a:prstGeom prst="rect">
              <a:avLst/>
            </a:prstGeom>
          </p:spPr>
          <p:txBody>
            <a:bodyPr anchor="ctr" rtlCol="false" tIns="50800" lIns="50800" bIns="50800" rIns="50800"/>
            <a:lstStyle/>
            <a:p>
              <a:pPr algn="ctr">
                <a:lnSpc>
                  <a:spcPts val="3150"/>
                </a:lnSpc>
              </a:pPr>
            </a:p>
          </p:txBody>
        </p:sp>
      </p:grpSp>
      <p:sp>
        <p:nvSpPr>
          <p:cNvPr name="TextBox 9" id="9"/>
          <p:cNvSpPr txBox="true"/>
          <p:nvPr/>
        </p:nvSpPr>
        <p:spPr>
          <a:xfrm rot="0">
            <a:off x="3073400" y="923124"/>
            <a:ext cx="18548090" cy="2079317"/>
          </a:xfrm>
          <a:prstGeom prst="rect">
            <a:avLst/>
          </a:prstGeom>
        </p:spPr>
        <p:txBody>
          <a:bodyPr anchor="t" rtlCol="false" tIns="0" lIns="0" bIns="0" rIns="0">
            <a:spAutoFit/>
          </a:bodyPr>
          <a:lstStyle/>
          <a:p>
            <a:pPr algn="l" marL="0" indent="0" lvl="0">
              <a:lnSpc>
                <a:spcPts val="7760"/>
              </a:lnSpc>
              <a:spcBef>
                <a:spcPct val="0"/>
              </a:spcBef>
            </a:pPr>
            <a:r>
              <a:rPr lang="en-US" sz="8000" u="none">
                <a:solidFill>
                  <a:srgbClr val="000000"/>
                </a:solidFill>
                <a:latin typeface="Canva Sans Bold"/>
              </a:rPr>
              <a:t>Q3.</a:t>
            </a:r>
          </a:p>
          <a:p>
            <a:pPr algn="l" marL="0" indent="0" lvl="0">
              <a:lnSpc>
                <a:spcPts val="8245"/>
              </a:lnSpc>
              <a:spcBef>
                <a:spcPct val="0"/>
              </a:spcBef>
            </a:pPr>
            <a:r>
              <a:rPr lang="en-US" sz="8500" u="none">
                <a:solidFill>
                  <a:srgbClr val="000000"/>
                </a:solidFill>
                <a:latin typeface="Canva Sans Bold"/>
              </a:rPr>
              <a:t>     How old are Billionaires?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169210"/>
            <a:ext cx="12974480" cy="7295415"/>
          </a:xfrm>
          <a:custGeom>
            <a:avLst/>
            <a:gdLst/>
            <a:ahLst/>
            <a:cxnLst/>
            <a:rect r="r" b="b" t="t" l="l"/>
            <a:pathLst>
              <a:path h="7295415" w="12974480">
                <a:moveTo>
                  <a:pt x="0" y="0"/>
                </a:moveTo>
                <a:lnTo>
                  <a:pt x="12974480" y="0"/>
                </a:lnTo>
                <a:lnTo>
                  <a:pt x="12974480" y="7295415"/>
                </a:lnTo>
                <a:lnTo>
                  <a:pt x="0" y="7295415"/>
                </a:lnTo>
                <a:lnTo>
                  <a:pt x="0" y="0"/>
                </a:lnTo>
                <a:close/>
              </a:path>
            </a:pathLst>
          </a:custGeom>
          <a:blipFill>
            <a:blip r:embed="rId2"/>
            <a:stretch>
              <a:fillRect l="0" t="0" r="0" b="0"/>
            </a:stretch>
          </a:blipFill>
        </p:spPr>
      </p:sp>
      <p:sp>
        <p:nvSpPr>
          <p:cNvPr name="TextBox 3" id="3"/>
          <p:cNvSpPr txBox="true"/>
          <p:nvPr/>
        </p:nvSpPr>
        <p:spPr>
          <a:xfrm rot="0">
            <a:off x="13510990" y="1210180"/>
            <a:ext cx="4284820" cy="2795270"/>
          </a:xfrm>
          <a:prstGeom prst="rect">
            <a:avLst/>
          </a:prstGeom>
        </p:spPr>
        <p:txBody>
          <a:bodyPr anchor="t" rtlCol="false" tIns="0" lIns="0" bIns="0" rIns="0">
            <a:spAutoFit/>
          </a:bodyPr>
          <a:lstStyle/>
          <a:p>
            <a:pPr marL="0" indent="0" lvl="0">
              <a:lnSpc>
                <a:spcPts val="4480"/>
              </a:lnSpc>
              <a:spcBef>
                <a:spcPct val="0"/>
              </a:spcBef>
            </a:pPr>
            <a:r>
              <a:rPr lang="en-US" sz="3200">
                <a:solidFill>
                  <a:srgbClr val="000000"/>
                </a:solidFill>
                <a:latin typeface="Public Sans Medium"/>
              </a:rPr>
              <a:t>Most of the Billionaires belongs to 50-70 years of age group. lets check who is youngest billionaire.</a:t>
            </a:r>
          </a:p>
        </p:txBody>
      </p:sp>
      <p:grpSp>
        <p:nvGrpSpPr>
          <p:cNvPr name="Group 4" id="4"/>
          <p:cNvGrpSpPr/>
          <p:nvPr/>
        </p:nvGrpSpPr>
        <p:grpSpPr>
          <a:xfrm rot="0">
            <a:off x="16410739" y="8409739"/>
            <a:ext cx="1877261" cy="1877261"/>
            <a:chOff x="0" y="0"/>
            <a:chExt cx="2503014" cy="2503014"/>
          </a:xfrm>
        </p:grpSpPr>
        <p:grpSp>
          <p:nvGrpSpPr>
            <p:cNvPr name="Group 5" id="5"/>
            <p:cNvGrpSpPr/>
            <p:nvPr/>
          </p:nvGrpSpPr>
          <p:grpSpPr>
            <a:xfrm rot="0">
              <a:off x="1251507" y="1251507"/>
              <a:ext cx="1251507" cy="1251507"/>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7" id="7"/>
            <p:cNvGrpSpPr/>
            <p:nvPr/>
          </p:nvGrpSpPr>
          <p:grpSpPr>
            <a:xfrm rot="0">
              <a:off x="1251507" y="0"/>
              <a:ext cx="1251507" cy="125150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nvGrpSpPr>
            <p:cNvPr name="Group 9" id="9"/>
            <p:cNvGrpSpPr/>
            <p:nvPr/>
          </p:nvGrpSpPr>
          <p:grpSpPr>
            <a:xfrm rot="0">
              <a:off x="0" y="1251507"/>
              <a:ext cx="1251507" cy="125150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solidFill>
            </p:spPr>
          </p:sp>
        </p:gr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0" y="3184922"/>
            <a:ext cx="9144000" cy="7102078"/>
            <a:chOff x="0" y="0"/>
            <a:chExt cx="12192000" cy="9469438"/>
          </a:xfrm>
        </p:grpSpPr>
        <p:pic>
          <p:nvPicPr>
            <p:cNvPr name="Picture 3" id="3"/>
            <p:cNvPicPr>
              <a:picLocks noChangeAspect="true"/>
            </p:cNvPicPr>
            <p:nvPr/>
          </p:nvPicPr>
          <p:blipFill>
            <a:blip r:embed="rId2"/>
            <a:srcRect l="0" t="11165" r="0" b="11165"/>
            <a:stretch>
              <a:fillRect/>
            </a:stretch>
          </p:blipFill>
          <p:spPr>
            <a:xfrm flipH="false" flipV="false">
              <a:off x="0" y="0"/>
              <a:ext cx="12192000" cy="9469438"/>
            </a:xfrm>
            <a:prstGeom prst="rect">
              <a:avLst/>
            </a:prstGeom>
          </p:spPr>
        </p:pic>
      </p:grpSp>
      <p:grpSp>
        <p:nvGrpSpPr>
          <p:cNvPr name="Group 4" id="4"/>
          <p:cNvGrpSpPr/>
          <p:nvPr/>
        </p:nvGrpSpPr>
        <p:grpSpPr>
          <a:xfrm rot="0">
            <a:off x="9144000" y="3184922"/>
            <a:ext cx="9144000" cy="7102078"/>
            <a:chOff x="0" y="0"/>
            <a:chExt cx="7965323" cy="6186608"/>
          </a:xfrm>
        </p:grpSpPr>
        <p:sp>
          <p:nvSpPr>
            <p:cNvPr name="Freeform 5" id="5"/>
            <p:cNvSpPr/>
            <p:nvPr/>
          </p:nvSpPr>
          <p:spPr>
            <a:xfrm flipH="false" flipV="false" rot="0">
              <a:off x="0" y="0"/>
              <a:ext cx="7965322" cy="6186608"/>
            </a:xfrm>
            <a:custGeom>
              <a:avLst/>
              <a:gdLst/>
              <a:ahLst/>
              <a:cxnLst/>
              <a:rect r="r" b="b" t="t" l="l"/>
              <a:pathLst>
                <a:path h="6186608" w="7965322">
                  <a:moveTo>
                    <a:pt x="0" y="0"/>
                  </a:moveTo>
                  <a:lnTo>
                    <a:pt x="7965322" y="0"/>
                  </a:lnTo>
                  <a:lnTo>
                    <a:pt x="7965322" y="6186608"/>
                  </a:lnTo>
                  <a:lnTo>
                    <a:pt x="0" y="6186608"/>
                  </a:lnTo>
                  <a:close/>
                </a:path>
              </a:pathLst>
            </a:custGeom>
            <a:solidFill>
              <a:srgbClr val="B9B9B9"/>
            </a:solidFill>
          </p:spPr>
        </p:sp>
      </p:grpSp>
      <p:sp>
        <p:nvSpPr>
          <p:cNvPr name="Freeform 6" id="6"/>
          <p:cNvSpPr/>
          <p:nvPr/>
        </p:nvSpPr>
        <p:spPr>
          <a:xfrm flipH="false" flipV="true" rot="0">
            <a:off x="0" y="-1559590"/>
            <a:ext cx="18288000" cy="4111700"/>
          </a:xfrm>
          <a:custGeom>
            <a:avLst/>
            <a:gdLst/>
            <a:ahLst/>
            <a:cxnLst/>
            <a:rect r="r" b="b" t="t" l="l"/>
            <a:pathLst>
              <a:path h="4111700" w="18288000">
                <a:moveTo>
                  <a:pt x="0" y="4111699"/>
                </a:moveTo>
                <a:lnTo>
                  <a:pt x="18288000" y="4111699"/>
                </a:lnTo>
                <a:lnTo>
                  <a:pt x="18288000" y="0"/>
                </a:lnTo>
                <a:lnTo>
                  <a:pt x="0" y="0"/>
                </a:lnTo>
                <a:lnTo>
                  <a:pt x="0" y="4111699"/>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028700"/>
            <a:ext cx="6836902" cy="495300"/>
          </a:xfrm>
          <a:prstGeom prst="rect">
            <a:avLst/>
          </a:prstGeom>
        </p:spPr>
        <p:txBody>
          <a:bodyPr anchor="t" rtlCol="false" tIns="0" lIns="0" bIns="0" rIns="0">
            <a:spAutoFit/>
          </a:bodyPr>
          <a:lstStyle/>
          <a:p>
            <a:pPr marL="0" indent="0" lvl="0">
              <a:lnSpc>
                <a:spcPts val="3974"/>
              </a:lnSpc>
            </a:pPr>
            <a:r>
              <a:rPr lang="en-US" sz="3312">
                <a:solidFill>
                  <a:srgbClr val="000000"/>
                </a:solidFill>
                <a:latin typeface="Open Sauce Bold"/>
              </a:rPr>
              <a:t>Who is the Youngest Billionaire?</a:t>
            </a:r>
          </a:p>
        </p:txBody>
      </p:sp>
      <p:sp>
        <p:nvSpPr>
          <p:cNvPr name="TextBox 8" id="8"/>
          <p:cNvSpPr txBox="true"/>
          <p:nvPr/>
        </p:nvSpPr>
        <p:spPr>
          <a:xfrm rot="0">
            <a:off x="10297549" y="4523934"/>
            <a:ext cx="6836902" cy="3174149"/>
          </a:xfrm>
          <a:prstGeom prst="rect">
            <a:avLst/>
          </a:prstGeom>
        </p:spPr>
        <p:txBody>
          <a:bodyPr anchor="t" rtlCol="false" tIns="0" lIns="0" bIns="0" rIns="0">
            <a:spAutoFit/>
          </a:bodyPr>
          <a:lstStyle/>
          <a:p>
            <a:pPr marL="0" indent="0" lvl="0">
              <a:lnSpc>
                <a:spcPts val="3658"/>
              </a:lnSpc>
            </a:pPr>
            <a:r>
              <a:rPr lang="en-US" sz="2439">
                <a:solidFill>
                  <a:srgbClr val="000000"/>
                </a:solidFill>
                <a:latin typeface="Open Sauce Bold"/>
              </a:rPr>
              <a:t>Kevin David Lehmann is a german investor. He is best known as the son of German billionaire Guenther Lehmann, who made his fortune by investing in a drugstore. He first hit the headlines in 2021 when he turned 18 after Forbes listed him as the youngest billionaire worldwide.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4985061" y="763609"/>
            <a:ext cx="2539329" cy="2580882"/>
          </a:xfrm>
          <a:custGeom>
            <a:avLst/>
            <a:gdLst/>
            <a:ahLst/>
            <a:cxnLst/>
            <a:rect r="r" b="b" t="t" l="l"/>
            <a:pathLst>
              <a:path h="2580882" w="2539329">
                <a:moveTo>
                  <a:pt x="0" y="0"/>
                </a:moveTo>
                <a:lnTo>
                  <a:pt x="2539330" y="0"/>
                </a:lnTo>
                <a:lnTo>
                  <a:pt x="2539330" y="2580883"/>
                </a:lnTo>
                <a:lnTo>
                  <a:pt x="0" y="2580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6000723"/>
            <a:ext cx="20796603" cy="2563501"/>
          </a:xfrm>
          <a:prstGeom prst="rect">
            <a:avLst/>
          </a:prstGeom>
        </p:spPr>
        <p:txBody>
          <a:bodyPr anchor="t" rtlCol="false" tIns="0" lIns="0" bIns="0" rIns="0">
            <a:spAutoFit/>
          </a:bodyPr>
          <a:lstStyle/>
          <a:p>
            <a:pPr algn="l" marL="0" indent="0" lvl="0">
              <a:lnSpc>
                <a:spcPts val="10010"/>
              </a:lnSpc>
            </a:pPr>
            <a:r>
              <a:rPr lang="en-US" sz="9100" u="none">
                <a:solidFill>
                  <a:srgbClr val="000000"/>
                </a:solidFill>
                <a:latin typeface="Canva Sans Bold"/>
              </a:rPr>
              <a:t>Q5.</a:t>
            </a:r>
          </a:p>
          <a:p>
            <a:pPr algn="l" marL="0" indent="0" lvl="0">
              <a:lnSpc>
                <a:spcPts val="10010"/>
              </a:lnSpc>
            </a:pPr>
            <a:r>
              <a:rPr lang="en-US" sz="9100" u="none">
                <a:solidFill>
                  <a:srgbClr val="000000"/>
                </a:solidFill>
                <a:latin typeface="Canva Sans Bold"/>
              </a:rPr>
              <a:t>       Age Group of Billionaires?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54088" y="1028700"/>
            <a:ext cx="11813122" cy="8229600"/>
          </a:xfrm>
          <a:custGeom>
            <a:avLst/>
            <a:gdLst/>
            <a:ahLst/>
            <a:cxnLst/>
            <a:rect r="r" b="b" t="t" l="l"/>
            <a:pathLst>
              <a:path h="8229600" w="11813122">
                <a:moveTo>
                  <a:pt x="0" y="0"/>
                </a:moveTo>
                <a:lnTo>
                  <a:pt x="11813122" y="0"/>
                </a:lnTo>
                <a:lnTo>
                  <a:pt x="11813122" y="8229600"/>
                </a:lnTo>
                <a:lnTo>
                  <a:pt x="0" y="8229600"/>
                </a:lnTo>
                <a:lnTo>
                  <a:pt x="0" y="0"/>
                </a:lnTo>
                <a:close/>
              </a:path>
            </a:pathLst>
          </a:custGeom>
          <a:blipFill>
            <a:blip r:embed="rId2"/>
            <a:stretch>
              <a:fillRect l="0" t="0" r="0" b="0"/>
            </a:stretch>
          </a:blipFill>
        </p:spPr>
      </p:sp>
      <p:sp>
        <p:nvSpPr>
          <p:cNvPr name="TextBox 3" id="3"/>
          <p:cNvSpPr txBox="true"/>
          <p:nvPr/>
        </p:nvSpPr>
        <p:spPr>
          <a:xfrm rot="0">
            <a:off x="13109856" y="3646844"/>
            <a:ext cx="3962831" cy="2050416"/>
          </a:xfrm>
          <a:prstGeom prst="rect">
            <a:avLst/>
          </a:prstGeom>
        </p:spPr>
        <p:txBody>
          <a:bodyPr anchor="t" rtlCol="false" tIns="0" lIns="0" bIns="0" rIns="0">
            <a:spAutoFit/>
          </a:bodyPr>
          <a:lstStyle/>
          <a:p>
            <a:pPr algn="ctr" marL="0" indent="0" lvl="0">
              <a:lnSpc>
                <a:spcPts val="4059"/>
              </a:lnSpc>
              <a:spcBef>
                <a:spcPct val="0"/>
              </a:spcBef>
            </a:pPr>
            <a:r>
              <a:rPr lang="en-US" sz="2899">
                <a:solidFill>
                  <a:srgbClr val="000000"/>
                </a:solidFill>
                <a:latin typeface="Open Sauce Light"/>
              </a:rPr>
              <a:t>Most of the Billionaires are of 50 or more than 50 years old.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5840640" y="1028700"/>
            <a:ext cx="1418660" cy="8229600"/>
            <a:chOff x="0" y="0"/>
            <a:chExt cx="1891546" cy="10972800"/>
          </a:xfrm>
        </p:grpSpPr>
        <p:grpSp>
          <p:nvGrpSpPr>
            <p:cNvPr name="Group 3" id="3"/>
            <p:cNvGrpSpPr>
              <a:grpSpLocks noChangeAspect="true"/>
            </p:cNvGrpSpPr>
            <p:nvPr/>
          </p:nvGrpSpPr>
          <p:grpSpPr>
            <a:xfrm rot="-10800000">
              <a:off x="0" y="6810940"/>
              <a:ext cx="1891546" cy="1891546"/>
              <a:chOff x="0" y="0"/>
              <a:chExt cx="1708150" cy="1708150"/>
            </a:xfrm>
          </p:grpSpPr>
          <p:sp>
            <p:nvSpPr>
              <p:cNvPr name="Freeform 4" id="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
          <p:nvSpPr>
            <p:cNvPr name="Freeform 5" id="5"/>
            <p:cNvSpPr/>
            <p:nvPr/>
          </p:nvSpPr>
          <p:spPr>
            <a:xfrm flipH="false" flipV="false" rot="-10800000">
              <a:off x="0" y="9081254"/>
              <a:ext cx="1891546" cy="1891546"/>
            </a:xfrm>
            <a:custGeom>
              <a:avLst/>
              <a:gdLst/>
              <a:ahLst/>
              <a:cxnLst/>
              <a:rect r="r" b="b" t="t" l="l"/>
              <a:pathLst>
                <a:path h="1891546" w="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10800000">
              <a:off x="0" y="2270313"/>
              <a:ext cx="1891546" cy="1891546"/>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
          <p:nvSpPr>
            <p:cNvPr name="Freeform 8" id="8"/>
            <p:cNvSpPr/>
            <p:nvPr/>
          </p:nvSpPr>
          <p:spPr>
            <a:xfrm flipH="false" flipV="false" rot="-10800000">
              <a:off x="0" y="4540627"/>
              <a:ext cx="1891546" cy="1891546"/>
            </a:xfrm>
            <a:custGeom>
              <a:avLst/>
              <a:gdLst/>
              <a:ahLst/>
              <a:cxnLst/>
              <a:rect r="r" b="b" t="t" l="l"/>
              <a:pathLst>
                <a:path h="1891546" w="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0" y="0"/>
              <a:ext cx="1891546" cy="1891546"/>
            </a:xfrm>
            <a:custGeom>
              <a:avLst/>
              <a:gdLst/>
              <a:ahLst/>
              <a:cxnLst/>
              <a:rect r="r" b="b" t="t" l="l"/>
              <a:pathLst>
                <a:path h="1891546" w="1891546">
                  <a:moveTo>
                    <a:pt x="0" y="0"/>
                  </a:moveTo>
                  <a:lnTo>
                    <a:pt x="1891546" y="0"/>
                  </a:lnTo>
                  <a:lnTo>
                    <a:pt x="1891546" y="1891546"/>
                  </a:lnTo>
                  <a:lnTo>
                    <a:pt x="0" y="1891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0" id="10"/>
          <p:cNvSpPr txBox="true"/>
          <p:nvPr/>
        </p:nvSpPr>
        <p:spPr>
          <a:xfrm rot="0">
            <a:off x="1238639" y="1293944"/>
            <a:ext cx="13338033" cy="2603500"/>
          </a:xfrm>
          <a:prstGeom prst="rect">
            <a:avLst/>
          </a:prstGeom>
        </p:spPr>
        <p:txBody>
          <a:bodyPr anchor="t" rtlCol="false" tIns="0" lIns="0" bIns="0" rIns="0">
            <a:spAutoFit/>
          </a:bodyPr>
          <a:lstStyle/>
          <a:p>
            <a:pPr marL="0" indent="0" lvl="0">
              <a:lnSpc>
                <a:spcPts val="10400"/>
              </a:lnSpc>
            </a:pPr>
            <a:r>
              <a:rPr lang="en-US" sz="8000">
                <a:solidFill>
                  <a:srgbClr val="000000"/>
                </a:solidFill>
                <a:latin typeface="Canva Sans Bold"/>
              </a:rPr>
              <a:t>Q6.</a:t>
            </a:r>
          </a:p>
          <a:p>
            <a:pPr marL="0" indent="0" lvl="0">
              <a:lnSpc>
                <a:spcPts val="10400"/>
              </a:lnSpc>
            </a:pPr>
            <a:r>
              <a:rPr lang="en-US" sz="8000">
                <a:solidFill>
                  <a:srgbClr val="000000"/>
                </a:solidFill>
                <a:latin typeface="Canva Sans Bold"/>
              </a:rPr>
              <a:t>       What billionaires do?</a:t>
            </a:r>
          </a:p>
        </p:txBody>
      </p:sp>
      <p:sp>
        <p:nvSpPr>
          <p:cNvPr name="AutoShape 11" id="11"/>
          <p:cNvSpPr/>
          <p:nvPr/>
        </p:nvSpPr>
        <p:spPr>
          <a:xfrm rot="0">
            <a:off x="1238639" y="4430565"/>
            <a:ext cx="993471" cy="167340"/>
          </a:xfrm>
          <a:prstGeom prst="rect">
            <a:avLst/>
          </a:prstGeom>
          <a:solidFill>
            <a:srgbClr val="000000"/>
          </a:solid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AutoShape 2" id="2"/>
          <p:cNvSpPr/>
          <p:nvPr/>
        </p:nvSpPr>
        <p:spPr>
          <a:xfrm rot="5400000">
            <a:off x="947290" y="6860683"/>
            <a:ext cx="6843109" cy="0"/>
          </a:xfrm>
          <a:prstGeom prst="line">
            <a:avLst/>
          </a:prstGeom>
          <a:ln cap="rnd" w="9525">
            <a:solidFill>
              <a:srgbClr val="040506"/>
            </a:solidFill>
            <a:prstDash val="solid"/>
            <a:headEnd type="none" len="sm" w="sm"/>
            <a:tailEnd type="none" len="sm" w="sm"/>
          </a:ln>
        </p:spPr>
      </p:sp>
      <p:sp>
        <p:nvSpPr>
          <p:cNvPr name="AutoShape 3" id="3"/>
          <p:cNvSpPr/>
          <p:nvPr/>
        </p:nvSpPr>
        <p:spPr>
          <a:xfrm rot="0">
            <a:off x="0" y="3443891"/>
            <a:ext cx="18246628" cy="0"/>
          </a:xfrm>
          <a:prstGeom prst="line">
            <a:avLst/>
          </a:prstGeom>
          <a:ln cap="rnd" w="9525">
            <a:solidFill>
              <a:srgbClr val="040506"/>
            </a:solidFill>
            <a:prstDash val="solid"/>
            <a:headEnd type="none" len="sm" w="sm"/>
            <a:tailEnd type="none" len="sm" w="sm"/>
          </a:ln>
        </p:spPr>
      </p:sp>
      <p:sp>
        <p:nvSpPr>
          <p:cNvPr name="AutoShape 4" id="4"/>
          <p:cNvSpPr/>
          <p:nvPr/>
        </p:nvSpPr>
        <p:spPr>
          <a:xfrm rot="5400000">
            <a:off x="5243715" y="7053476"/>
            <a:ext cx="7228694" cy="0"/>
          </a:xfrm>
          <a:prstGeom prst="line">
            <a:avLst/>
          </a:prstGeom>
          <a:ln cap="rnd" w="9525">
            <a:solidFill>
              <a:srgbClr val="040506"/>
            </a:solidFill>
            <a:prstDash val="solid"/>
            <a:headEnd type="none" len="sm" w="sm"/>
            <a:tailEnd type="none" len="sm" w="sm"/>
          </a:ln>
        </p:spPr>
      </p:sp>
      <p:sp>
        <p:nvSpPr>
          <p:cNvPr name="AutoShape 5" id="5"/>
          <p:cNvSpPr/>
          <p:nvPr/>
        </p:nvSpPr>
        <p:spPr>
          <a:xfrm rot="5400000">
            <a:off x="10172548" y="6860683"/>
            <a:ext cx="6843109" cy="0"/>
          </a:xfrm>
          <a:prstGeom prst="line">
            <a:avLst/>
          </a:prstGeom>
          <a:ln cap="rnd" w="9525">
            <a:solidFill>
              <a:srgbClr val="040506"/>
            </a:solidFill>
            <a:prstDash val="solid"/>
            <a:headEnd type="none" len="sm" w="sm"/>
            <a:tailEnd type="none" len="sm" w="sm"/>
          </a:ln>
        </p:spPr>
      </p:sp>
      <p:sp>
        <p:nvSpPr>
          <p:cNvPr name="TextBox 6" id="6"/>
          <p:cNvSpPr txBox="true"/>
          <p:nvPr/>
        </p:nvSpPr>
        <p:spPr>
          <a:xfrm rot="0">
            <a:off x="2730426" y="1028700"/>
            <a:ext cx="12827148" cy="1371600"/>
          </a:xfrm>
          <a:prstGeom prst="rect">
            <a:avLst/>
          </a:prstGeom>
        </p:spPr>
        <p:txBody>
          <a:bodyPr anchor="t" rtlCol="false" tIns="0" lIns="0" bIns="0" rIns="0">
            <a:spAutoFit/>
          </a:bodyPr>
          <a:lstStyle/>
          <a:p>
            <a:pPr algn="ctr" marL="0" indent="0" lvl="0">
              <a:lnSpc>
                <a:spcPts val="10800"/>
              </a:lnSpc>
            </a:pPr>
            <a:r>
              <a:rPr lang="en-US" sz="9000" spc="882">
                <a:solidFill>
                  <a:srgbClr val="231F20"/>
                </a:solidFill>
                <a:latin typeface="Oswald Bold"/>
              </a:rPr>
              <a:t>CONTENT</a:t>
            </a:r>
          </a:p>
        </p:txBody>
      </p:sp>
      <p:grpSp>
        <p:nvGrpSpPr>
          <p:cNvPr name="Group 7" id="7"/>
          <p:cNvGrpSpPr/>
          <p:nvPr/>
        </p:nvGrpSpPr>
        <p:grpSpPr>
          <a:xfrm rot="0">
            <a:off x="526516" y="4809269"/>
            <a:ext cx="3373149" cy="2605931"/>
            <a:chOff x="0" y="0"/>
            <a:chExt cx="4497532" cy="3474574"/>
          </a:xfrm>
        </p:grpSpPr>
        <p:sp>
          <p:nvSpPr>
            <p:cNvPr name="Freeform 8" id="8"/>
            <p:cNvSpPr/>
            <p:nvPr/>
          </p:nvSpPr>
          <p:spPr>
            <a:xfrm flipH="false" flipV="false" rot="0">
              <a:off x="1626777" y="0"/>
              <a:ext cx="1243978" cy="1810021"/>
            </a:xfrm>
            <a:custGeom>
              <a:avLst/>
              <a:gdLst/>
              <a:ahLst/>
              <a:cxnLst/>
              <a:rect r="r" b="b" t="t" l="l"/>
              <a:pathLst>
                <a:path h="1810021" w="1243978">
                  <a:moveTo>
                    <a:pt x="0" y="0"/>
                  </a:moveTo>
                  <a:lnTo>
                    <a:pt x="1243978" y="0"/>
                  </a:lnTo>
                  <a:lnTo>
                    <a:pt x="1243978" y="1810021"/>
                  </a:lnTo>
                  <a:lnTo>
                    <a:pt x="0" y="18100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0" y="2813116"/>
              <a:ext cx="4497532" cy="661458"/>
            </a:xfrm>
            <a:prstGeom prst="rect">
              <a:avLst/>
            </a:prstGeom>
          </p:spPr>
          <p:txBody>
            <a:bodyPr anchor="t" rtlCol="false" tIns="0" lIns="0" bIns="0" rIns="0">
              <a:spAutoFit/>
            </a:bodyPr>
            <a:lstStyle/>
            <a:p>
              <a:pPr algn="ctr" marL="0" indent="0" lvl="0">
                <a:lnSpc>
                  <a:spcPts val="4062"/>
                </a:lnSpc>
              </a:pPr>
              <a:r>
                <a:rPr lang="en-US" sz="3125" spc="306">
                  <a:solidFill>
                    <a:srgbClr val="231F20"/>
                  </a:solidFill>
                  <a:latin typeface="DM Sans"/>
                </a:rPr>
                <a:t>INTRODUCTION</a:t>
              </a:r>
            </a:p>
          </p:txBody>
        </p:sp>
      </p:grpSp>
      <p:grpSp>
        <p:nvGrpSpPr>
          <p:cNvPr name="Group 10" id="10"/>
          <p:cNvGrpSpPr/>
          <p:nvPr/>
        </p:nvGrpSpPr>
        <p:grpSpPr>
          <a:xfrm rot="0">
            <a:off x="4926879" y="4714461"/>
            <a:ext cx="3373149" cy="3232869"/>
            <a:chOff x="0" y="0"/>
            <a:chExt cx="4497532" cy="4310492"/>
          </a:xfrm>
        </p:grpSpPr>
        <p:sp>
          <p:nvSpPr>
            <p:cNvPr name="Freeform 11" id="11"/>
            <p:cNvSpPr/>
            <p:nvPr/>
          </p:nvSpPr>
          <p:spPr>
            <a:xfrm flipH="false" flipV="false" rot="0">
              <a:off x="1508303" y="0"/>
              <a:ext cx="1480926" cy="1810021"/>
            </a:xfrm>
            <a:custGeom>
              <a:avLst/>
              <a:gdLst/>
              <a:ahLst/>
              <a:cxnLst/>
              <a:rect r="r" b="b" t="t" l="l"/>
              <a:pathLst>
                <a:path h="1810021" w="1480926">
                  <a:moveTo>
                    <a:pt x="0" y="0"/>
                  </a:moveTo>
                  <a:lnTo>
                    <a:pt x="1480926" y="0"/>
                  </a:lnTo>
                  <a:lnTo>
                    <a:pt x="1480926" y="1810021"/>
                  </a:lnTo>
                  <a:lnTo>
                    <a:pt x="0" y="18100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0" y="2930002"/>
              <a:ext cx="4497532" cy="1380490"/>
            </a:xfrm>
            <a:prstGeom prst="rect">
              <a:avLst/>
            </a:prstGeom>
          </p:spPr>
          <p:txBody>
            <a:bodyPr anchor="t" rtlCol="false" tIns="0" lIns="0" bIns="0" rIns="0">
              <a:spAutoFit/>
            </a:bodyPr>
            <a:lstStyle/>
            <a:p>
              <a:pPr algn="ctr" marL="0" indent="0" lvl="0">
                <a:lnSpc>
                  <a:spcPts val="4192"/>
                </a:lnSpc>
              </a:pPr>
              <a:r>
                <a:rPr lang="en-US" sz="3225" spc="316">
                  <a:solidFill>
                    <a:srgbClr val="231F20"/>
                  </a:solidFill>
                  <a:latin typeface="DM Sans"/>
                </a:rPr>
                <a:t>SYSTEM DESIGN</a:t>
              </a:r>
            </a:p>
          </p:txBody>
        </p:sp>
      </p:grpSp>
      <p:grpSp>
        <p:nvGrpSpPr>
          <p:cNvPr name="Group 13" id="13"/>
          <p:cNvGrpSpPr/>
          <p:nvPr/>
        </p:nvGrpSpPr>
        <p:grpSpPr>
          <a:xfrm rot="0">
            <a:off x="9539508" y="4714461"/>
            <a:ext cx="3373149" cy="2639144"/>
            <a:chOff x="0" y="0"/>
            <a:chExt cx="4497532" cy="3518858"/>
          </a:xfrm>
        </p:grpSpPr>
        <p:sp>
          <p:nvSpPr>
            <p:cNvPr name="Freeform 14" id="14"/>
            <p:cNvSpPr/>
            <p:nvPr/>
          </p:nvSpPr>
          <p:spPr>
            <a:xfrm flipH="false" flipV="false" rot="0">
              <a:off x="1343756" y="0"/>
              <a:ext cx="1810021" cy="1717874"/>
            </a:xfrm>
            <a:custGeom>
              <a:avLst/>
              <a:gdLst/>
              <a:ahLst/>
              <a:cxnLst/>
              <a:rect r="r" b="b" t="t" l="l"/>
              <a:pathLst>
                <a:path h="1717874" w="1810021">
                  <a:moveTo>
                    <a:pt x="0" y="0"/>
                  </a:moveTo>
                  <a:lnTo>
                    <a:pt x="1810020" y="0"/>
                  </a:lnTo>
                  <a:lnTo>
                    <a:pt x="1810020" y="1717874"/>
                  </a:lnTo>
                  <a:lnTo>
                    <a:pt x="0" y="17178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0" y="2949052"/>
              <a:ext cx="4497532" cy="569806"/>
            </a:xfrm>
            <a:prstGeom prst="rect">
              <a:avLst/>
            </a:prstGeom>
          </p:spPr>
          <p:txBody>
            <a:bodyPr anchor="t" rtlCol="false" tIns="0" lIns="0" bIns="0" rIns="0">
              <a:spAutoFit/>
            </a:bodyPr>
            <a:lstStyle/>
            <a:p>
              <a:pPr algn="ctr" marL="0" indent="0" lvl="0">
                <a:lnSpc>
                  <a:spcPts val="3542"/>
                </a:lnSpc>
              </a:pPr>
              <a:r>
                <a:rPr lang="en-US" sz="2725" spc="267">
                  <a:solidFill>
                    <a:srgbClr val="231F20"/>
                  </a:solidFill>
                  <a:latin typeface="DM Sans"/>
                </a:rPr>
                <a:t>IMPLEMENTATION</a:t>
              </a:r>
            </a:p>
          </p:txBody>
        </p:sp>
      </p:grpSp>
      <p:grpSp>
        <p:nvGrpSpPr>
          <p:cNvPr name="Group 16" id="16"/>
          <p:cNvGrpSpPr/>
          <p:nvPr/>
        </p:nvGrpSpPr>
        <p:grpSpPr>
          <a:xfrm rot="0">
            <a:off x="14216310" y="4809269"/>
            <a:ext cx="3373149" cy="2614186"/>
            <a:chOff x="0" y="0"/>
            <a:chExt cx="4497532" cy="3485581"/>
          </a:xfrm>
        </p:grpSpPr>
        <p:sp>
          <p:nvSpPr>
            <p:cNvPr name="Freeform 17" id="17"/>
            <p:cNvSpPr/>
            <p:nvPr/>
          </p:nvSpPr>
          <p:spPr>
            <a:xfrm flipH="false" flipV="false" rot="0">
              <a:off x="1422738" y="0"/>
              <a:ext cx="1652055" cy="1810021"/>
            </a:xfrm>
            <a:custGeom>
              <a:avLst/>
              <a:gdLst/>
              <a:ahLst/>
              <a:cxnLst/>
              <a:rect r="r" b="b" t="t" l="l"/>
              <a:pathLst>
                <a:path h="1810021" w="1652055">
                  <a:moveTo>
                    <a:pt x="0" y="0"/>
                  </a:moveTo>
                  <a:lnTo>
                    <a:pt x="1652056" y="0"/>
                  </a:lnTo>
                  <a:lnTo>
                    <a:pt x="1652056" y="1810021"/>
                  </a:lnTo>
                  <a:lnTo>
                    <a:pt x="0" y="18100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0" y="2803591"/>
              <a:ext cx="4497532" cy="681990"/>
            </a:xfrm>
            <a:prstGeom prst="rect">
              <a:avLst/>
            </a:prstGeom>
          </p:spPr>
          <p:txBody>
            <a:bodyPr anchor="t" rtlCol="false" tIns="0" lIns="0" bIns="0" rIns="0">
              <a:spAutoFit/>
            </a:bodyPr>
            <a:lstStyle/>
            <a:p>
              <a:pPr algn="ctr" marL="0" indent="0" lvl="0">
                <a:lnSpc>
                  <a:spcPts val="4192"/>
                </a:lnSpc>
              </a:pPr>
              <a:r>
                <a:rPr lang="en-US" sz="3225" spc="316">
                  <a:solidFill>
                    <a:srgbClr val="231F20"/>
                  </a:solidFill>
                  <a:latin typeface="DM Sans"/>
                </a:rPr>
                <a:t>CONCLUSION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66267" y="139959"/>
            <a:ext cx="16755466" cy="8229600"/>
          </a:xfrm>
          <a:custGeom>
            <a:avLst/>
            <a:gdLst/>
            <a:ahLst/>
            <a:cxnLst/>
            <a:rect r="r" b="b" t="t" l="l"/>
            <a:pathLst>
              <a:path h="8229600" w="16755466">
                <a:moveTo>
                  <a:pt x="0" y="0"/>
                </a:moveTo>
                <a:lnTo>
                  <a:pt x="16755466" y="0"/>
                </a:lnTo>
                <a:lnTo>
                  <a:pt x="16755466" y="8229600"/>
                </a:lnTo>
                <a:lnTo>
                  <a:pt x="0" y="8229600"/>
                </a:lnTo>
                <a:lnTo>
                  <a:pt x="0" y="0"/>
                </a:lnTo>
                <a:close/>
              </a:path>
            </a:pathLst>
          </a:custGeom>
          <a:blipFill>
            <a:blip r:embed="rId2"/>
            <a:stretch>
              <a:fillRect l="0" t="0" r="0" b="0"/>
            </a:stretch>
          </a:blipFill>
        </p:spPr>
      </p:sp>
      <p:sp>
        <p:nvSpPr>
          <p:cNvPr name="TextBox 3" id="3"/>
          <p:cNvSpPr txBox="true"/>
          <p:nvPr/>
        </p:nvSpPr>
        <p:spPr>
          <a:xfrm rot="0">
            <a:off x="1291133" y="8754110"/>
            <a:ext cx="16230600" cy="903605"/>
          </a:xfrm>
          <a:prstGeom prst="rect">
            <a:avLst/>
          </a:prstGeom>
        </p:spPr>
        <p:txBody>
          <a:bodyPr anchor="t" rtlCol="false" tIns="0" lIns="0" bIns="0" rIns="0">
            <a:spAutoFit/>
          </a:bodyPr>
          <a:lstStyle/>
          <a:p>
            <a:pPr algn="ctr">
              <a:lnSpc>
                <a:spcPts val="7420"/>
              </a:lnSpc>
            </a:pPr>
            <a:r>
              <a:rPr lang="en-US" sz="5300">
                <a:solidFill>
                  <a:srgbClr val="000000"/>
                </a:solidFill>
                <a:latin typeface="Forum Bold"/>
              </a:rPr>
              <a:t>MOST OF THE BILLIONAIRES WORK ON TECHNOLOGIES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028700" y="952500"/>
            <a:ext cx="9727171" cy="6781229"/>
          </a:xfrm>
          <a:prstGeom prst="rect">
            <a:avLst/>
          </a:prstGeom>
        </p:spPr>
        <p:txBody>
          <a:bodyPr anchor="t" rtlCol="false" tIns="0" lIns="0" bIns="0" rIns="0">
            <a:spAutoFit/>
          </a:bodyPr>
          <a:lstStyle/>
          <a:p>
            <a:pPr marL="0" indent="0" lvl="0">
              <a:lnSpc>
                <a:spcPts val="10783"/>
              </a:lnSpc>
            </a:pPr>
            <a:r>
              <a:rPr lang="en-US" sz="8294">
                <a:solidFill>
                  <a:srgbClr val="000000"/>
                </a:solidFill>
                <a:latin typeface="Canva Sans"/>
              </a:rPr>
              <a:t>Q7.</a:t>
            </a:r>
          </a:p>
          <a:p>
            <a:pPr marL="0" indent="0" lvl="0">
              <a:lnSpc>
                <a:spcPts val="10783"/>
              </a:lnSpc>
            </a:pPr>
            <a:r>
              <a:rPr lang="en-US" sz="8294">
                <a:solidFill>
                  <a:srgbClr val="000000"/>
                </a:solidFill>
                <a:latin typeface="Canva Sans"/>
              </a:rPr>
              <a:t>    Where does this money come from ( Source of Billionaires ) ?</a:t>
            </a:r>
          </a:p>
        </p:txBody>
      </p:sp>
      <p:sp>
        <p:nvSpPr>
          <p:cNvPr name="AutoShape 3" id="3"/>
          <p:cNvSpPr/>
          <p:nvPr/>
        </p:nvSpPr>
        <p:spPr>
          <a:xfrm rot="0">
            <a:off x="11774474" y="1028700"/>
            <a:ext cx="993471" cy="167340"/>
          </a:xfrm>
          <a:prstGeom prst="rect">
            <a:avLst/>
          </a:prstGeom>
          <a:solidFill>
            <a:srgbClr val="000000"/>
          </a:solidFill>
        </p:spPr>
      </p:sp>
      <p:grpSp>
        <p:nvGrpSpPr>
          <p:cNvPr name="Group 4" id="4"/>
          <p:cNvGrpSpPr>
            <a:grpSpLocks noChangeAspect="true"/>
          </p:cNvGrpSpPr>
          <p:nvPr/>
        </p:nvGrpSpPr>
        <p:grpSpPr>
          <a:xfrm rot="-10800000">
            <a:off x="1028700" y="8030427"/>
            <a:ext cx="1225283" cy="1225283"/>
            <a:chOff x="0" y="0"/>
            <a:chExt cx="2653030" cy="2653030"/>
          </a:xfrm>
        </p:grpSpPr>
        <p:sp>
          <p:nvSpPr>
            <p:cNvPr name="Freeform 5" id="5"/>
            <p:cNvSpPr/>
            <p:nvPr/>
          </p:nvSpPr>
          <p:spPr>
            <a:xfrm flipH="false" flipV="false" rot="0">
              <a:off x="0" y="0"/>
              <a:ext cx="2653030" cy="2654300"/>
            </a:xfrm>
            <a:custGeom>
              <a:avLst/>
              <a:gdLst/>
              <a:ahLst/>
              <a:cxnLst/>
              <a:rect r="r" b="b" t="t" l="l"/>
              <a:pathLst>
                <a:path h="2654300" w="265303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000000"/>
            </a:solidFill>
          </p:spPr>
        </p:sp>
      </p:grpSp>
      <p:sp>
        <p:nvSpPr>
          <p:cNvPr name="AutoShape 6" id="6"/>
          <p:cNvSpPr/>
          <p:nvPr/>
        </p:nvSpPr>
        <p:spPr>
          <a:xfrm rot="-10800000">
            <a:off x="3977745" y="8035607"/>
            <a:ext cx="1225283" cy="1220103"/>
          </a:xfrm>
          <a:prstGeom prst="rect">
            <a:avLst/>
          </a:prstGeom>
          <a:solidFill>
            <a:srgbClr val="000000"/>
          </a:solidFill>
        </p:spPr>
      </p:sp>
      <p:grpSp>
        <p:nvGrpSpPr>
          <p:cNvPr name="Group 7" id="7"/>
          <p:cNvGrpSpPr>
            <a:grpSpLocks noChangeAspect="true"/>
          </p:cNvGrpSpPr>
          <p:nvPr/>
        </p:nvGrpSpPr>
        <p:grpSpPr>
          <a:xfrm rot="-10800000">
            <a:off x="2503222" y="8033017"/>
            <a:ext cx="1225283" cy="1225283"/>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83381" y="696276"/>
            <a:ext cx="17521238" cy="8894447"/>
          </a:xfrm>
          <a:custGeom>
            <a:avLst/>
            <a:gdLst/>
            <a:ahLst/>
            <a:cxnLst/>
            <a:rect r="r" b="b" t="t" l="l"/>
            <a:pathLst>
              <a:path h="8894447" w="17521238">
                <a:moveTo>
                  <a:pt x="0" y="0"/>
                </a:moveTo>
                <a:lnTo>
                  <a:pt x="17521238" y="0"/>
                </a:lnTo>
                <a:lnTo>
                  <a:pt x="17521238" y="8894448"/>
                </a:lnTo>
                <a:lnTo>
                  <a:pt x="0" y="8894448"/>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782890" y="1696227"/>
            <a:ext cx="6756531" cy="4581525"/>
          </a:xfrm>
          <a:prstGeom prst="rect">
            <a:avLst/>
          </a:prstGeom>
        </p:spPr>
        <p:txBody>
          <a:bodyPr anchor="t" rtlCol="false" tIns="0" lIns="0" bIns="0" rIns="0">
            <a:spAutoFit/>
          </a:bodyPr>
          <a:lstStyle/>
          <a:p>
            <a:pPr marL="0" indent="0" lvl="0">
              <a:lnSpc>
                <a:spcPts val="9000"/>
              </a:lnSpc>
            </a:pPr>
            <a:r>
              <a:rPr lang="en-US" sz="7500" strike="noStrike">
                <a:solidFill>
                  <a:srgbClr val="000000"/>
                </a:solidFill>
                <a:latin typeface="Canva Sans Bold"/>
              </a:rPr>
              <a:t>Q8.</a:t>
            </a:r>
          </a:p>
          <a:p>
            <a:pPr marL="0" indent="0" lvl="0">
              <a:lnSpc>
                <a:spcPts val="9000"/>
              </a:lnSpc>
            </a:pPr>
            <a:r>
              <a:rPr lang="en-US" sz="7500" strike="noStrike">
                <a:solidFill>
                  <a:srgbClr val="000000"/>
                </a:solidFill>
                <a:latin typeface="Canva Sans Bold"/>
              </a:rPr>
              <a:t>Top 5 Billionaires from India ?</a:t>
            </a:r>
          </a:p>
        </p:txBody>
      </p:sp>
      <p:sp>
        <p:nvSpPr>
          <p:cNvPr name="Freeform 3" id="3"/>
          <p:cNvSpPr/>
          <p:nvPr/>
        </p:nvSpPr>
        <p:spPr>
          <a:xfrm flipH="false" flipV="true" rot="0">
            <a:off x="14058958" y="-498129"/>
            <a:ext cx="3200342" cy="5641629"/>
          </a:xfrm>
          <a:custGeom>
            <a:avLst/>
            <a:gdLst/>
            <a:ahLst/>
            <a:cxnLst/>
            <a:rect r="r" b="b" t="t" l="l"/>
            <a:pathLst>
              <a:path h="5641629" w="3200342">
                <a:moveTo>
                  <a:pt x="0" y="5641629"/>
                </a:moveTo>
                <a:lnTo>
                  <a:pt x="3200342" y="5641629"/>
                </a:lnTo>
                <a:lnTo>
                  <a:pt x="3200342" y="0"/>
                </a:lnTo>
                <a:lnTo>
                  <a:pt x="0" y="0"/>
                </a:lnTo>
                <a:lnTo>
                  <a:pt x="0" y="5641629"/>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49378" y="838200"/>
            <a:ext cx="10001250" cy="6667500"/>
          </a:xfrm>
          <a:custGeom>
            <a:avLst/>
            <a:gdLst/>
            <a:ahLst/>
            <a:cxnLst/>
            <a:rect r="r" b="b" t="t" l="l"/>
            <a:pathLst>
              <a:path h="6667500" w="10001250">
                <a:moveTo>
                  <a:pt x="0" y="0"/>
                </a:moveTo>
                <a:lnTo>
                  <a:pt x="10001250" y="0"/>
                </a:lnTo>
                <a:lnTo>
                  <a:pt x="10001250" y="6667500"/>
                </a:lnTo>
                <a:lnTo>
                  <a:pt x="0" y="6667500"/>
                </a:lnTo>
                <a:lnTo>
                  <a:pt x="0" y="0"/>
                </a:lnTo>
                <a:close/>
              </a:path>
            </a:pathLst>
          </a:custGeom>
          <a:blipFill>
            <a:blip r:embed="rId2"/>
            <a:stretch>
              <a:fillRect l="0" t="0" r="0" b="0"/>
            </a:stretch>
          </a:blipFill>
        </p:spPr>
      </p:sp>
      <p:sp>
        <p:nvSpPr>
          <p:cNvPr name="Freeform 3" id="3"/>
          <p:cNvSpPr/>
          <p:nvPr/>
        </p:nvSpPr>
        <p:spPr>
          <a:xfrm flipH="false" flipV="false" rot="0">
            <a:off x="10250628" y="2906762"/>
            <a:ext cx="8037372" cy="4317751"/>
          </a:xfrm>
          <a:custGeom>
            <a:avLst/>
            <a:gdLst/>
            <a:ahLst/>
            <a:cxnLst/>
            <a:rect r="r" b="b" t="t" l="l"/>
            <a:pathLst>
              <a:path h="4317751" w="8037372">
                <a:moveTo>
                  <a:pt x="0" y="0"/>
                </a:moveTo>
                <a:lnTo>
                  <a:pt x="8037372" y="0"/>
                </a:lnTo>
                <a:lnTo>
                  <a:pt x="8037372" y="4317751"/>
                </a:lnTo>
                <a:lnTo>
                  <a:pt x="0" y="4317751"/>
                </a:lnTo>
                <a:lnTo>
                  <a:pt x="0" y="0"/>
                </a:lnTo>
                <a:close/>
              </a:path>
            </a:pathLst>
          </a:custGeom>
          <a:blipFill>
            <a:blip r:embed="rId3"/>
            <a:stretch>
              <a:fillRect l="0" t="0" r="0" b="0"/>
            </a:stretch>
          </a:blipFill>
        </p:spPr>
      </p:sp>
      <p:sp>
        <p:nvSpPr>
          <p:cNvPr name="TextBox 4" id="4"/>
          <p:cNvSpPr txBox="true"/>
          <p:nvPr/>
        </p:nvSpPr>
        <p:spPr>
          <a:xfrm rot="0">
            <a:off x="701395" y="8216273"/>
            <a:ext cx="8442605" cy="513811"/>
          </a:xfrm>
          <a:prstGeom prst="rect">
            <a:avLst/>
          </a:prstGeom>
        </p:spPr>
        <p:txBody>
          <a:bodyPr anchor="t" rtlCol="false" tIns="0" lIns="0" bIns="0" rIns="0">
            <a:spAutoFit/>
          </a:bodyPr>
          <a:lstStyle/>
          <a:p>
            <a:pPr algn="l" marL="0" indent="0" lvl="0">
              <a:lnSpc>
                <a:spcPts val="4229"/>
              </a:lnSpc>
              <a:spcBef>
                <a:spcPct val="0"/>
              </a:spcBef>
            </a:pPr>
            <a:r>
              <a:rPr lang="en-US" sz="3021" strike="noStrike">
                <a:solidFill>
                  <a:srgbClr val="000000"/>
                </a:solidFill>
                <a:latin typeface="Open Sauce"/>
              </a:rPr>
              <a:t>Mukesh Ambani is the Top Billionaire in India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178337" y="3949042"/>
            <a:ext cx="10911089" cy="2446066"/>
          </a:xfrm>
          <a:prstGeom prst="rect">
            <a:avLst/>
          </a:prstGeom>
        </p:spPr>
        <p:txBody>
          <a:bodyPr anchor="t" rtlCol="false" tIns="0" lIns="0" bIns="0" rIns="0">
            <a:spAutoFit/>
          </a:bodyPr>
          <a:lstStyle/>
          <a:p>
            <a:pPr algn="r" marL="0" indent="0" lvl="0">
              <a:lnSpc>
                <a:spcPts val="6438"/>
              </a:lnSpc>
            </a:pPr>
            <a:r>
              <a:rPr lang="en-US" sz="5853" spc="-58">
                <a:solidFill>
                  <a:srgbClr val="000000"/>
                </a:solidFill>
                <a:latin typeface="League Spartan Bold"/>
              </a:rPr>
              <a:t>Q9.</a:t>
            </a:r>
          </a:p>
          <a:p>
            <a:pPr algn="r" marL="0" indent="0" lvl="0">
              <a:lnSpc>
                <a:spcPts val="6438"/>
              </a:lnSpc>
            </a:pPr>
            <a:r>
              <a:rPr lang="en-US" sz="5853" spc="-58">
                <a:solidFill>
                  <a:srgbClr val="000000"/>
                </a:solidFill>
                <a:latin typeface="League Spartan Bold"/>
              </a:rPr>
              <a:t>    Top 5 Billionaires from    United States ?</a:t>
            </a:r>
          </a:p>
        </p:txBody>
      </p:sp>
      <p:sp>
        <p:nvSpPr>
          <p:cNvPr name="Freeform 3" id="3"/>
          <p:cNvSpPr/>
          <p:nvPr/>
        </p:nvSpPr>
        <p:spPr>
          <a:xfrm flipH="false" flipV="false" rot="0">
            <a:off x="14653104" y="-2041424"/>
            <a:ext cx="4091462" cy="4491625"/>
          </a:xfrm>
          <a:custGeom>
            <a:avLst/>
            <a:gdLst/>
            <a:ahLst/>
            <a:cxnLst/>
            <a:rect r="r" b="b" t="t" l="l"/>
            <a:pathLst>
              <a:path h="4491625" w="4091462">
                <a:moveTo>
                  <a:pt x="0" y="0"/>
                </a:moveTo>
                <a:lnTo>
                  <a:pt x="4091462" y="0"/>
                </a:lnTo>
                <a:lnTo>
                  <a:pt x="4091462" y="4491624"/>
                </a:lnTo>
                <a:lnTo>
                  <a:pt x="0" y="4491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585185" y="715363"/>
            <a:ext cx="2706594" cy="2751621"/>
          </a:xfrm>
          <a:custGeom>
            <a:avLst/>
            <a:gdLst/>
            <a:ahLst/>
            <a:cxnLst/>
            <a:rect r="r" b="b" t="t" l="l"/>
            <a:pathLst>
              <a:path h="2751621" w="2706594">
                <a:moveTo>
                  <a:pt x="0" y="0"/>
                </a:moveTo>
                <a:lnTo>
                  <a:pt x="2706594" y="0"/>
                </a:lnTo>
                <a:lnTo>
                  <a:pt x="2706594" y="2751621"/>
                </a:lnTo>
                <a:lnTo>
                  <a:pt x="0" y="27516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692050">
            <a:off x="17045614" y="2741318"/>
            <a:ext cx="3380152" cy="3455546"/>
          </a:xfrm>
          <a:custGeom>
            <a:avLst/>
            <a:gdLst/>
            <a:ahLst/>
            <a:cxnLst/>
            <a:rect r="r" b="b" t="t" l="l"/>
            <a:pathLst>
              <a:path h="3455546" w="3380152">
                <a:moveTo>
                  <a:pt x="0" y="0"/>
                </a:moveTo>
                <a:lnTo>
                  <a:pt x="3380152" y="0"/>
                </a:lnTo>
                <a:lnTo>
                  <a:pt x="3380152" y="3455545"/>
                </a:lnTo>
                <a:lnTo>
                  <a:pt x="0" y="3455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313942" y="-1013752"/>
            <a:ext cx="3137559" cy="3458231"/>
          </a:xfrm>
          <a:custGeom>
            <a:avLst/>
            <a:gdLst/>
            <a:ahLst/>
            <a:cxnLst/>
            <a:rect r="r" b="b" t="t" l="l"/>
            <a:pathLst>
              <a:path h="3458231" w="3137559">
                <a:moveTo>
                  <a:pt x="0" y="0"/>
                </a:moveTo>
                <a:lnTo>
                  <a:pt x="3137559" y="0"/>
                </a:lnTo>
                <a:lnTo>
                  <a:pt x="3137559" y="3458231"/>
                </a:lnTo>
                <a:lnTo>
                  <a:pt x="0" y="34582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504451" y="-1354089"/>
            <a:ext cx="3378271" cy="3322990"/>
          </a:xfrm>
          <a:custGeom>
            <a:avLst/>
            <a:gdLst/>
            <a:ahLst/>
            <a:cxnLst/>
            <a:rect r="r" b="b" t="t" l="l"/>
            <a:pathLst>
              <a:path h="3322990" w="3378271">
                <a:moveTo>
                  <a:pt x="0" y="0"/>
                </a:moveTo>
                <a:lnTo>
                  <a:pt x="3378271" y="0"/>
                </a:lnTo>
                <a:lnTo>
                  <a:pt x="3378271" y="3322991"/>
                </a:lnTo>
                <a:lnTo>
                  <a:pt x="0" y="33229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359664" y="7750105"/>
            <a:ext cx="2440491" cy="2298499"/>
          </a:xfrm>
          <a:custGeom>
            <a:avLst/>
            <a:gdLst/>
            <a:ahLst/>
            <a:cxnLst/>
            <a:rect r="r" b="b" t="t" l="l"/>
            <a:pathLst>
              <a:path h="2298499" w="2440491">
                <a:moveTo>
                  <a:pt x="0" y="0"/>
                </a:moveTo>
                <a:lnTo>
                  <a:pt x="2440491" y="0"/>
                </a:lnTo>
                <a:lnTo>
                  <a:pt x="2440491" y="2298499"/>
                </a:lnTo>
                <a:lnTo>
                  <a:pt x="0" y="22984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2841843" y="7314034"/>
            <a:ext cx="4788215" cy="4631509"/>
          </a:xfrm>
          <a:custGeom>
            <a:avLst/>
            <a:gdLst/>
            <a:ahLst/>
            <a:cxnLst/>
            <a:rect r="r" b="b" t="t" l="l"/>
            <a:pathLst>
              <a:path h="4631509" w="4788215">
                <a:moveTo>
                  <a:pt x="0" y="0"/>
                </a:moveTo>
                <a:lnTo>
                  <a:pt x="4788215" y="0"/>
                </a:lnTo>
                <a:lnTo>
                  <a:pt x="4788215" y="4631509"/>
                </a:lnTo>
                <a:lnTo>
                  <a:pt x="0" y="46315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337690" y="5628024"/>
            <a:ext cx="3372856" cy="3630276"/>
          </a:xfrm>
          <a:custGeom>
            <a:avLst/>
            <a:gdLst/>
            <a:ahLst/>
            <a:cxnLst/>
            <a:rect r="r" b="b" t="t" l="l"/>
            <a:pathLst>
              <a:path h="3630276" w="3372856">
                <a:moveTo>
                  <a:pt x="0" y="0"/>
                </a:moveTo>
                <a:lnTo>
                  <a:pt x="3372857" y="0"/>
                </a:lnTo>
                <a:lnTo>
                  <a:pt x="3372857" y="3630276"/>
                </a:lnTo>
                <a:lnTo>
                  <a:pt x="0" y="36302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5121374">
            <a:off x="2456715" y="9310573"/>
            <a:ext cx="3443245" cy="4020775"/>
          </a:xfrm>
          <a:custGeom>
            <a:avLst/>
            <a:gdLst/>
            <a:ahLst/>
            <a:cxnLst/>
            <a:rect r="r" b="b" t="t" l="l"/>
            <a:pathLst>
              <a:path h="4020775" w="3443245">
                <a:moveTo>
                  <a:pt x="0" y="0"/>
                </a:moveTo>
                <a:lnTo>
                  <a:pt x="3443245" y="0"/>
                </a:lnTo>
                <a:lnTo>
                  <a:pt x="3443245" y="4020775"/>
                </a:lnTo>
                <a:lnTo>
                  <a:pt x="0" y="402077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600013" y="1968902"/>
            <a:ext cx="4277239" cy="4152810"/>
          </a:xfrm>
          <a:custGeom>
            <a:avLst/>
            <a:gdLst/>
            <a:ahLst/>
            <a:cxnLst/>
            <a:rect r="r" b="b" t="t" l="l"/>
            <a:pathLst>
              <a:path h="4152810" w="4277239">
                <a:moveTo>
                  <a:pt x="0" y="0"/>
                </a:moveTo>
                <a:lnTo>
                  <a:pt x="4277239" y="0"/>
                </a:lnTo>
                <a:lnTo>
                  <a:pt x="4277239" y="4152810"/>
                </a:lnTo>
                <a:lnTo>
                  <a:pt x="0" y="415281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797836"/>
            <a:ext cx="5676900" cy="4691327"/>
          </a:xfrm>
          <a:custGeom>
            <a:avLst/>
            <a:gdLst/>
            <a:ahLst/>
            <a:cxnLst/>
            <a:rect r="r" b="b" t="t" l="l"/>
            <a:pathLst>
              <a:path h="4691327" w="5676900">
                <a:moveTo>
                  <a:pt x="0" y="0"/>
                </a:moveTo>
                <a:lnTo>
                  <a:pt x="5676900" y="0"/>
                </a:lnTo>
                <a:lnTo>
                  <a:pt x="5676900" y="4691328"/>
                </a:lnTo>
                <a:lnTo>
                  <a:pt x="0" y="4691328"/>
                </a:lnTo>
                <a:lnTo>
                  <a:pt x="0" y="0"/>
                </a:lnTo>
                <a:close/>
              </a:path>
            </a:pathLst>
          </a:custGeom>
          <a:blipFill>
            <a:blip r:embed="rId2"/>
            <a:stretch>
              <a:fillRect l="0" t="0" r="0" b="0"/>
            </a:stretch>
          </a:blipFill>
        </p:spPr>
      </p:sp>
      <p:sp>
        <p:nvSpPr>
          <p:cNvPr name="Freeform 3" id="3"/>
          <p:cNvSpPr/>
          <p:nvPr/>
        </p:nvSpPr>
        <p:spPr>
          <a:xfrm flipH="false" flipV="false" rot="0">
            <a:off x="6324600" y="0"/>
            <a:ext cx="5791200" cy="10287000"/>
          </a:xfrm>
          <a:custGeom>
            <a:avLst/>
            <a:gdLst/>
            <a:ahLst/>
            <a:cxnLst/>
            <a:rect r="r" b="b" t="t" l="l"/>
            <a:pathLst>
              <a:path h="10287000" w="5791200">
                <a:moveTo>
                  <a:pt x="0" y="0"/>
                </a:moveTo>
                <a:lnTo>
                  <a:pt x="5791200" y="0"/>
                </a:lnTo>
                <a:lnTo>
                  <a:pt x="5791200" y="10287000"/>
                </a:lnTo>
                <a:lnTo>
                  <a:pt x="0" y="10287000"/>
                </a:lnTo>
                <a:lnTo>
                  <a:pt x="0" y="0"/>
                </a:lnTo>
                <a:close/>
              </a:path>
            </a:pathLst>
          </a:custGeom>
          <a:blipFill>
            <a:blip r:embed="rId3"/>
            <a:stretch>
              <a:fillRect l="-11218" t="0" r="-10318" b="0"/>
            </a:stretch>
          </a:blipFill>
        </p:spPr>
      </p:sp>
      <p:sp>
        <p:nvSpPr>
          <p:cNvPr name="TextBox 4" id="4"/>
          <p:cNvSpPr txBox="true"/>
          <p:nvPr/>
        </p:nvSpPr>
        <p:spPr>
          <a:xfrm rot="0">
            <a:off x="13608647" y="4378960"/>
            <a:ext cx="3650653" cy="1471930"/>
          </a:xfrm>
          <a:prstGeom prst="rect">
            <a:avLst/>
          </a:prstGeom>
        </p:spPr>
        <p:txBody>
          <a:bodyPr anchor="t" rtlCol="false" tIns="0" lIns="0" bIns="0" rIns="0">
            <a:spAutoFit/>
          </a:bodyPr>
          <a:lstStyle/>
          <a:p>
            <a:pPr marL="0" indent="0" lvl="0">
              <a:lnSpc>
                <a:spcPts val="3919"/>
              </a:lnSpc>
            </a:pPr>
            <a:r>
              <a:rPr lang="en-US" sz="2799" u="none">
                <a:solidFill>
                  <a:srgbClr val="000000"/>
                </a:solidFill>
                <a:latin typeface="Canva Sans"/>
              </a:rPr>
              <a:t>Elon Musk is the Top Billionaires in United States</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334000" y="2590800"/>
            <a:ext cx="7620000" cy="5105400"/>
          </a:xfrm>
          <a:prstGeom prst="rect">
            <a:avLst/>
          </a:prstGeom>
        </p:spPr>
        <p:txBody>
          <a:bodyPr anchor="t" rtlCol="false" tIns="0" lIns="0" bIns="0" rIns="0">
            <a:spAutoFit/>
          </a:bodyPr>
          <a:lstStyle/>
          <a:p>
            <a:pPr algn="ctr" marL="0" indent="0" lvl="0">
              <a:lnSpc>
                <a:spcPts val="10072"/>
              </a:lnSpc>
            </a:pPr>
            <a:r>
              <a:rPr lang="en-US" sz="8393">
                <a:solidFill>
                  <a:srgbClr val="000000"/>
                </a:solidFill>
                <a:latin typeface="Canva Sans Bold"/>
              </a:rPr>
              <a:t>Q10.</a:t>
            </a:r>
          </a:p>
          <a:p>
            <a:pPr algn="ctr" marL="0" indent="0" lvl="0">
              <a:lnSpc>
                <a:spcPts val="10072"/>
              </a:lnSpc>
            </a:pPr>
            <a:r>
              <a:rPr lang="en-US" sz="8393">
                <a:solidFill>
                  <a:srgbClr val="000000"/>
                </a:solidFill>
                <a:latin typeface="Canva Sans Bold"/>
              </a:rPr>
              <a:t>    Top 5 Billionaires from China ?</a:t>
            </a:r>
          </a:p>
        </p:txBody>
      </p:sp>
      <p:grpSp>
        <p:nvGrpSpPr>
          <p:cNvPr name="Group 3" id="3"/>
          <p:cNvGrpSpPr/>
          <p:nvPr/>
        </p:nvGrpSpPr>
        <p:grpSpPr>
          <a:xfrm rot="0">
            <a:off x="0" y="4445872"/>
            <a:ext cx="2713624" cy="5841128"/>
            <a:chOff x="0" y="0"/>
            <a:chExt cx="5355113" cy="11526982"/>
          </a:xfrm>
        </p:grpSpPr>
        <p:sp>
          <p:nvSpPr>
            <p:cNvPr name="Freeform 4" id="4"/>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9FA1A2"/>
            </a:solidFill>
          </p:spPr>
        </p:sp>
      </p:grpSp>
      <p:grpSp>
        <p:nvGrpSpPr>
          <p:cNvPr name="Group 5" id="5"/>
          <p:cNvGrpSpPr/>
          <p:nvPr/>
        </p:nvGrpSpPr>
        <p:grpSpPr>
          <a:xfrm rot="-10800000">
            <a:off x="16258401" y="0"/>
            <a:ext cx="2067430" cy="4450182"/>
            <a:chOff x="0" y="0"/>
            <a:chExt cx="5355113" cy="11526982"/>
          </a:xfrm>
        </p:grpSpPr>
        <p:sp>
          <p:nvSpPr>
            <p:cNvPr name="Freeform 6" id="6"/>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9FA1A2"/>
            </a:solid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490733" y="1028700"/>
            <a:ext cx="7331803" cy="4999911"/>
          </a:xfrm>
          <a:custGeom>
            <a:avLst/>
            <a:gdLst/>
            <a:ahLst/>
            <a:cxnLst/>
            <a:rect r="r" b="b" t="t" l="l"/>
            <a:pathLst>
              <a:path h="4999911" w="7331803">
                <a:moveTo>
                  <a:pt x="0" y="0"/>
                </a:moveTo>
                <a:lnTo>
                  <a:pt x="7331803" y="0"/>
                </a:lnTo>
                <a:lnTo>
                  <a:pt x="7331803" y="4999911"/>
                </a:lnTo>
                <a:lnTo>
                  <a:pt x="0" y="4999911"/>
                </a:lnTo>
                <a:lnTo>
                  <a:pt x="0" y="0"/>
                </a:lnTo>
                <a:close/>
              </a:path>
            </a:pathLst>
          </a:custGeom>
          <a:blipFill>
            <a:blip r:embed="rId2"/>
            <a:stretch>
              <a:fillRect l="0" t="0" r="0" b="0"/>
            </a:stretch>
          </a:blipFill>
        </p:spPr>
      </p:sp>
      <p:sp>
        <p:nvSpPr>
          <p:cNvPr name="Freeform 3" id="3"/>
          <p:cNvSpPr/>
          <p:nvPr/>
        </p:nvSpPr>
        <p:spPr>
          <a:xfrm flipH="false" flipV="false" rot="0">
            <a:off x="11502308" y="0"/>
            <a:ext cx="6785692" cy="6028611"/>
          </a:xfrm>
          <a:custGeom>
            <a:avLst/>
            <a:gdLst/>
            <a:ahLst/>
            <a:cxnLst/>
            <a:rect r="r" b="b" t="t" l="l"/>
            <a:pathLst>
              <a:path h="6028611" w="6785692">
                <a:moveTo>
                  <a:pt x="0" y="0"/>
                </a:moveTo>
                <a:lnTo>
                  <a:pt x="6785692" y="0"/>
                </a:lnTo>
                <a:lnTo>
                  <a:pt x="6785692" y="6028611"/>
                </a:lnTo>
                <a:lnTo>
                  <a:pt x="0" y="6028611"/>
                </a:lnTo>
                <a:lnTo>
                  <a:pt x="0" y="0"/>
                </a:lnTo>
                <a:close/>
              </a:path>
            </a:pathLst>
          </a:custGeom>
          <a:blipFill>
            <a:blip r:embed="rId3"/>
            <a:stretch>
              <a:fillRect l="-14214" t="0" r="-19938" b="0"/>
            </a:stretch>
          </a:blipFill>
        </p:spPr>
      </p:sp>
      <p:sp>
        <p:nvSpPr>
          <p:cNvPr name="TextBox 4" id="4"/>
          <p:cNvSpPr txBox="true"/>
          <p:nvPr/>
        </p:nvSpPr>
        <p:spPr>
          <a:xfrm rot="0">
            <a:off x="2033989" y="6981825"/>
            <a:ext cx="10246344" cy="1647825"/>
          </a:xfrm>
          <a:prstGeom prst="rect">
            <a:avLst/>
          </a:prstGeom>
        </p:spPr>
        <p:txBody>
          <a:bodyPr anchor="t" rtlCol="false" tIns="0" lIns="0" bIns="0" rIns="0">
            <a:spAutoFit/>
          </a:bodyPr>
          <a:lstStyle/>
          <a:p>
            <a:pPr algn="l" marL="0" indent="0" lvl="0">
              <a:lnSpc>
                <a:spcPts val="6598"/>
              </a:lnSpc>
              <a:spcBef>
                <a:spcPct val="0"/>
              </a:spcBef>
            </a:pPr>
            <a:r>
              <a:rPr lang="en-US" sz="5498" strike="noStrike" u="none">
                <a:solidFill>
                  <a:srgbClr val="000000"/>
                </a:solidFill>
                <a:latin typeface="Canva Sans"/>
              </a:rPr>
              <a:t>Zhong Shanshan is the Top Billionaires in China</a:t>
            </a:r>
          </a:p>
        </p:txBody>
      </p:sp>
      <p:sp>
        <p:nvSpPr>
          <p:cNvPr name="AutoShape 5" id="5"/>
          <p:cNvSpPr/>
          <p:nvPr/>
        </p:nvSpPr>
        <p:spPr>
          <a:xfrm flipV="true">
            <a:off x="1033462" y="0"/>
            <a:ext cx="0" cy="10287000"/>
          </a:xfrm>
          <a:prstGeom prst="line">
            <a:avLst/>
          </a:prstGeom>
          <a:ln cap="flat" w="9525">
            <a:solidFill>
              <a:srgbClr val="000000"/>
            </a:solidFill>
            <a:prstDash val="solid"/>
            <a:headEnd type="none" len="sm" w="sm"/>
            <a:tailEnd type="none" len="sm" w="sm"/>
          </a:ln>
        </p:spPr>
      </p:sp>
    </p:spTree>
  </p:cSld>
  <p:clrMapOvr>
    <a:masterClrMapping/>
  </p:clrMapOvr>
</p:sld>
</file>

<file path=ppt/slides/slide29.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50785" y="1093933"/>
            <a:ext cx="11126763" cy="4115244"/>
          </a:xfrm>
          <a:prstGeom prst="rect">
            <a:avLst/>
          </a:prstGeom>
        </p:spPr>
        <p:txBody>
          <a:bodyPr anchor="t" rtlCol="false" tIns="0" lIns="0" bIns="0" rIns="0">
            <a:spAutoFit/>
          </a:bodyPr>
          <a:lstStyle/>
          <a:p>
            <a:pPr marL="0" indent="0" lvl="0">
              <a:lnSpc>
                <a:spcPts val="10919"/>
              </a:lnSpc>
            </a:pPr>
            <a:r>
              <a:rPr lang="en-US" sz="8399" spc="-83">
                <a:solidFill>
                  <a:srgbClr val="000000"/>
                </a:solidFill>
                <a:latin typeface="League Spartan Bold"/>
              </a:rPr>
              <a:t>Q11.</a:t>
            </a:r>
          </a:p>
          <a:p>
            <a:pPr marL="0" indent="0" lvl="0">
              <a:lnSpc>
                <a:spcPts val="10919"/>
              </a:lnSpc>
            </a:pPr>
            <a:r>
              <a:rPr lang="en-US" sz="8399" spc="-83">
                <a:solidFill>
                  <a:srgbClr val="000000"/>
                </a:solidFill>
                <a:latin typeface="League Spartan Bold"/>
              </a:rPr>
              <a:t>    Top 5 Billionaires from Russia</a:t>
            </a:r>
          </a:p>
        </p:txBody>
      </p:sp>
      <p:sp>
        <p:nvSpPr>
          <p:cNvPr name="AutoShape 3" id="3"/>
          <p:cNvSpPr/>
          <p:nvPr/>
        </p:nvSpPr>
        <p:spPr>
          <a:xfrm rot="0">
            <a:off x="11774474" y="1028700"/>
            <a:ext cx="993471" cy="167340"/>
          </a:xfrm>
          <a:prstGeom prst="rect">
            <a:avLst/>
          </a:prstGeom>
          <a:solidFill>
            <a:srgbClr val="000000"/>
          </a:solidFill>
        </p:spPr>
      </p:sp>
      <p:grpSp>
        <p:nvGrpSpPr>
          <p:cNvPr name="Group 4" id="4"/>
          <p:cNvGrpSpPr>
            <a:grpSpLocks noChangeAspect="true"/>
          </p:cNvGrpSpPr>
          <p:nvPr/>
        </p:nvGrpSpPr>
        <p:grpSpPr>
          <a:xfrm rot="-10800000">
            <a:off x="1028700" y="8030427"/>
            <a:ext cx="1225283" cy="1225283"/>
            <a:chOff x="0" y="0"/>
            <a:chExt cx="2653030" cy="2653030"/>
          </a:xfrm>
        </p:grpSpPr>
        <p:sp>
          <p:nvSpPr>
            <p:cNvPr name="Freeform 5" id="5"/>
            <p:cNvSpPr/>
            <p:nvPr/>
          </p:nvSpPr>
          <p:spPr>
            <a:xfrm flipH="false" flipV="false" rot="0">
              <a:off x="0" y="0"/>
              <a:ext cx="2653030" cy="2654300"/>
            </a:xfrm>
            <a:custGeom>
              <a:avLst/>
              <a:gdLst/>
              <a:ahLst/>
              <a:cxnLst/>
              <a:rect r="r" b="b" t="t" l="l"/>
              <a:pathLst>
                <a:path h="2654300" w="265303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000000"/>
            </a:solidFill>
          </p:spPr>
        </p:sp>
      </p:grpSp>
      <p:sp>
        <p:nvSpPr>
          <p:cNvPr name="AutoShape 6" id="6"/>
          <p:cNvSpPr/>
          <p:nvPr/>
        </p:nvSpPr>
        <p:spPr>
          <a:xfrm rot="-10800000">
            <a:off x="3977745" y="8035607"/>
            <a:ext cx="1225283" cy="1220103"/>
          </a:xfrm>
          <a:prstGeom prst="rect">
            <a:avLst/>
          </a:prstGeom>
          <a:solidFill>
            <a:srgbClr val="000000"/>
          </a:solidFill>
        </p:spPr>
      </p:sp>
      <p:grpSp>
        <p:nvGrpSpPr>
          <p:cNvPr name="Group 7" id="7"/>
          <p:cNvGrpSpPr>
            <a:grpSpLocks noChangeAspect="true"/>
          </p:cNvGrpSpPr>
          <p:nvPr/>
        </p:nvGrpSpPr>
        <p:grpSpPr>
          <a:xfrm rot="-10800000">
            <a:off x="2503222" y="8033017"/>
            <a:ext cx="1225283" cy="1225283"/>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889992" y="2825019"/>
            <a:ext cx="9893377" cy="1047750"/>
          </a:xfrm>
          <a:prstGeom prst="rect">
            <a:avLst/>
          </a:prstGeom>
        </p:spPr>
        <p:txBody>
          <a:bodyPr anchor="t" rtlCol="false" tIns="0" lIns="0" bIns="0" rIns="0">
            <a:spAutoFit/>
          </a:bodyPr>
          <a:lstStyle/>
          <a:p>
            <a:pPr marL="0" indent="0" lvl="0">
              <a:lnSpc>
                <a:spcPts val="8399"/>
              </a:lnSpc>
            </a:pPr>
            <a:r>
              <a:rPr lang="en-US" sz="6999" spc="685" u="none">
                <a:solidFill>
                  <a:srgbClr val="000000"/>
                </a:solidFill>
                <a:latin typeface="Oswald Bold"/>
              </a:rPr>
              <a:t>INTRODUCTION</a:t>
            </a:r>
          </a:p>
        </p:txBody>
      </p:sp>
      <p:grpSp>
        <p:nvGrpSpPr>
          <p:cNvPr name="Group 3" id="3"/>
          <p:cNvGrpSpPr/>
          <p:nvPr/>
        </p:nvGrpSpPr>
        <p:grpSpPr>
          <a:xfrm rot="-10800000">
            <a:off x="12651852" y="0"/>
            <a:ext cx="5640011" cy="5630987"/>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000000"/>
            </a:solidFill>
          </p:spPr>
        </p:sp>
      </p:grpSp>
      <p:sp>
        <p:nvSpPr>
          <p:cNvPr name="TextBox 5" id="5"/>
          <p:cNvSpPr txBox="true"/>
          <p:nvPr/>
        </p:nvSpPr>
        <p:spPr>
          <a:xfrm rot="0">
            <a:off x="1588626" y="5783574"/>
            <a:ext cx="14279871" cy="513134"/>
          </a:xfrm>
          <a:prstGeom prst="rect">
            <a:avLst/>
          </a:prstGeom>
        </p:spPr>
        <p:txBody>
          <a:bodyPr anchor="t" rtlCol="false" tIns="0" lIns="0" bIns="0" rIns="0">
            <a:spAutoFit/>
          </a:bodyPr>
          <a:lstStyle/>
          <a:p>
            <a:pPr algn="just">
              <a:lnSpc>
                <a:spcPts val="4267"/>
              </a:lnSpc>
              <a:spcBef>
                <a:spcPct val="0"/>
              </a:spcBef>
            </a:pPr>
            <a:r>
              <a:rPr lang="en-US" sz="3047">
                <a:solidFill>
                  <a:srgbClr val="000000"/>
                </a:solidFill>
                <a:latin typeface="Open Sauce"/>
              </a:rPr>
              <a:t>The Aim of the project to give Data analysis on Top Billionaires in the World</a:t>
            </a:r>
          </a:p>
        </p:txBody>
      </p:sp>
      <p:sp>
        <p:nvSpPr>
          <p:cNvPr name="TextBox 6" id="6"/>
          <p:cNvSpPr txBox="true"/>
          <p:nvPr/>
        </p:nvSpPr>
        <p:spPr>
          <a:xfrm rot="0">
            <a:off x="1588626" y="6477683"/>
            <a:ext cx="13645635" cy="485710"/>
          </a:xfrm>
          <a:prstGeom prst="rect">
            <a:avLst/>
          </a:prstGeom>
        </p:spPr>
        <p:txBody>
          <a:bodyPr anchor="t" rtlCol="false" tIns="0" lIns="0" bIns="0" rIns="0">
            <a:spAutoFit/>
          </a:bodyPr>
          <a:lstStyle/>
          <a:p>
            <a:pPr algn="just">
              <a:lnSpc>
                <a:spcPts val="3906"/>
              </a:lnSpc>
              <a:spcBef>
                <a:spcPct val="0"/>
              </a:spcBef>
            </a:pPr>
            <a:r>
              <a:rPr lang="en-US" sz="3005">
                <a:solidFill>
                  <a:srgbClr val="000000"/>
                </a:solidFill>
                <a:latin typeface="Open Sauce"/>
              </a:rPr>
              <a:t>The World's Billionaires is an annual ranking of people who are billionaires</a:t>
            </a:r>
          </a:p>
        </p:txBody>
      </p:sp>
      <p:sp>
        <p:nvSpPr>
          <p:cNvPr name="TextBox 7" id="7"/>
          <p:cNvSpPr txBox="true"/>
          <p:nvPr/>
        </p:nvSpPr>
        <p:spPr>
          <a:xfrm rot="0">
            <a:off x="1588626" y="7144369"/>
            <a:ext cx="11425953" cy="485710"/>
          </a:xfrm>
          <a:prstGeom prst="rect">
            <a:avLst/>
          </a:prstGeom>
        </p:spPr>
        <p:txBody>
          <a:bodyPr anchor="t" rtlCol="false" tIns="0" lIns="0" bIns="0" rIns="0">
            <a:spAutoFit/>
          </a:bodyPr>
          <a:lstStyle/>
          <a:p>
            <a:pPr algn="just">
              <a:lnSpc>
                <a:spcPts val="3906"/>
              </a:lnSpc>
              <a:spcBef>
                <a:spcPct val="0"/>
              </a:spcBef>
            </a:pPr>
            <a:r>
              <a:rPr lang="en-US" sz="3005">
                <a:solidFill>
                  <a:srgbClr val="000000"/>
                </a:solidFill>
                <a:latin typeface="Open Sauce"/>
              </a:rPr>
              <a:t>A billionaire is a person with a net worth of at least one billion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028700" y="7385142"/>
            <a:ext cx="8796517" cy="1873158"/>
          </a:xfrm>
          <a:prstGeom prst="rect">
            <a:avLst/>
          </a:prstGeom>
        </p:spPr>
        <p:txBody>
          <a:bodyPr anchor="t" rtlCol="false" tIns="0" lIns="0" bIns="0" rIns="0">
            <a:spAutoFit/>
          </a:bodyPr>
          <a:lstStyle/>
          <a:p>
            <a:pPr marL="0" indent="0" lvl="0">
              <a:lnSpc>
                <a:spcPts val="7530"/>
              </a:lnSpc>
              <a:spcBef>
                <a:spcPct val="0"/>
              </a:spcBef>
            </a:pPr>
            <a:r>
              <a:rPr lang="en-US" sz="5378">
                <a:solidFill>
                  <a:srgbClr val="000000"/>
                </a:solidFill>
                <a:latin typeface="Canva Sans Bold"/>
              </a:rPr>
              <a:t>Vladimir Lisin is the Top Billionaires in Russia</a:t>
            </a:r>
          </a:p>
        </p:txBody>
      </p:sp>
      <p:sp>
        <p:nvSpPr>
          <p:cNvPr name="Freeform 3" id="3"/>
          <p:cNvSpPr/>
          <p:nvPr/>
        </p:nvSpPr>
        <p:spPr>
          <a:xfrm flipH="false" flipV="false" rot="0">
            <a:off x="11430000" y="2777987"/>
            <a:ext cx="6858000" cy="4731026"/>
          </a:xfrm>
          <a:custGeom>
            <a:avLst/>
            <a:gdLst/>
            <a:ahLst/>
            <a:cxnLst/>
            <a:rect r="r" b="b" t="t" l="l"/>
            <a:pathLst>
              <a:path h="4731026" w="6858000">
                <a:moveTo>
                  <a:pt x="0" y="0"/>
                </a:moveTo>
                <a:lnTo>
                  <a:pt x="6858000" y="0"/>
                </a:lnTo>
                <a:lnTo>
                  <a:pt x="6858000" y="4731026"/>
                </a:lnTo>
                <a:lnTo>
                  <a:pt x="0" y="4731026"/>
                </a:lnTo>
                <a:lnTo>
                  <a:pt x="0" y="0"/>
                </a:lnTo>
                <a:close/>
              </a:path>
            </a:pathLst>
          </a:custGeom>
          <a:blipFill>
            <a:blip r:embed="rId2"/>
            <a:stretch>
              <a:fillRect l="0" t="0" r="0" b="0"/>
            </a:stretch>
          </a:blipFill>
        </p:spPr>
      </p:sp>
      <p:sp>
        <p:nvSpPr>
          <p:cNvPr name="Freeform 4" id="4"/>
          <p:cNvSpPr/>
          <p:nvPr/>
        </p:nvSpPr>
        <p:spPr>
          <a:xfrm flipH="false" flipV="false" rot="0">
            <a:off x="1028700" y="1028700"/>
            <a:ext cx="9352222" cy="5925394"/>
          </a:xfrm>
          <a:custGeom>
            <a:avLst/>
            <a:gdLst/>
            <a:ahLst/>
            <a:cxnLst/>
            <a:rect r="r" b="b" t="t" l="l"/>
            <a:pathLst>
              <a:path h="5925394" w="9352222">
                <a:moveTo>
                  <a:pt x="0" y="0"/>
                </a:moveTo>
                <a:lnTo>
                  <a:pt x="9352222" y="0"/>
                </a:lnTo>
                <a:lnTo>
                  <a:pt x="9352222" y="5925394"/>
                </a:lnTo>
                <a:lnTo>
                  <a:pt x="0" y="5925394"/>
                </a:lnTo>
                <a:lnTo>
                  <a:pt x="0" y="0"/>
                </a:lnTo>
                <a:close/>
              </a:path>
            </a:pathLst>
          </a:custGeom>
          <a:blipFill>
            <a:blip r:embed="rId3"/>
            <a:stretch>
              <a:fillRect l="0" t="-3849" r="0" b="-639"/>
            </a:stretch>
          </a:blipFill>
        </p:spPr>
      </p:sp>
    </p:spTree>
  </p:cSld>
  <p:clrMapOvr>
    <a:masterClrMapping/>
  </p:clrMapOvr>
  <p:transition spd="slow">
    <p:cover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AutoShape 2" id="2"/>
          <p:cNvSpPr/>
          <p:nvPr/>
        </p:nvSpPr>
        <p:spPr>
          <a:xfrm rot="0">
            <a:off x="10652193" y="0"/>
            <a:ext cx="7635807" cy="10287000"/>
          </a:xfrm>
          <a:prstGeom prst="rect">
            <a:avLst/>
          </a:prstGeom>
          <a:solidFill>
            <a:srgbClr val="B9B9B9"/>
          </a:solidFill>
        </p:spPr>
      </p:sp>
      <p:sp>
        <p:nvSpPr>
          <p:cNvPr name="TextBox 3" id="3"/>
          <p:cNvSpPr txBox="true"/>
          <p:nvPr/>
        </p:nvSpPr>
        <p:spPr>
          <a:xfrm rot="0">
            <a:off x="914610" y="962025"/>
            <a:ext cx="8641321" cy="4702320"/>
          </a:xfrm>
          <a:prstGeom prst="rect">
            <a:avLst/>
          </a:prstGeom>
        </p:spPr>
        <p:txBody>
          <a:bodyPr anchor="t" rtlCol="false" tIns="0" lIns="0" bIns="0" rIns="0">
            <a:spAutoFit/>
          </a:bodyPr>
          <a:lstStyle/>
          <a:p>
            <a:pPr marL="0" indent="0" lvl="0">
              <a:lnSpc>
                <a:spcPts val="9359"/>
              </a:lnSpc>
            </a:pPr>
            <a:r>
              <a:rPr lang="en-US" sz="7199" spc="-71">
                <a:solidFill>
                  <a:srgbClr val="000000"/>
                </a:solidFill>
                <a:latin typeface="League Spartan Bold"/>
              </a:rPr>
              <a:t>Q12.</a:t>
            </a:r>
          </a:p>
          <a:p>
            <a:pPr marL="0" indent="0" lvl="0">
              <a:lnSpc>
                <a:spcPts val="9359"/>
              </a:lnSpc>
            </a:pPr>
            <a:r>
              <a:rPr lang="en-US" sz="7199" spc="-71">
                <a:solidFill>
                  <a:srgbClr val="000000"/>
                </a:solidFill>
                <a:latin typeface="League Spartan Bold"/>
              </a:rPr>
              <a:t>    Top 5 Billionaires from Germany</a:t>
            </a:r>
          </a:p>
        </p:txBody>
      </p:sp>
      <p:sp>
        <p:nvSpPr>
          <p:cNvPr name="AutoShape 4" id="4"/>
          <p:cNvSpPr/>
          <p:nvPr/>
        </p:nvSpPr>
        <p:spPr>
          <a:xfrm rot="0">
            <a:off x="11774474" y="1028700"/>
            <a:ext cx="993471" cy="167340"/>
          </a:xfrm>
          <a:prstGeom prst="rect">
            <a:avLst/>
          </a:prstGeom>
          <a:solidFill>
            <a:srgbClr val="F2F4F5"/>
          </a:solidFill>
        </p:spPr>
      </p:sp>
      <p:grpSp>
        <p:nvGrpSpPr>
          <p:cNvPr name="Group 5" id="5"/>
          <p:cNvGrpSpPr/>
          <p:nvPr/>
        </p:nvGrpSpPr>
        <p:grpSpPr>
          <a:xfrm rot="0">
            <a:off x="1028700" y="8289929"/>
            <a:ext cx="3378602" cy="968371"/>
            <a:chOff x="0" y="0"/>
            <a:chExt cx="4504802" cy="1291162"/>
          </a:xfrm>
        </p:grpSpPr>
        <p:sp>
          <p:nvSpPr>
            <p:cNvPr name="AutoShape 6" id="6"/>
            <p:cNvSpPr/>
            <p:nvPr/>
          </p:nvSpPr>
          <p:spPr>
            <a:xfrm rot="5400000">
              <a:off x="1610906" y="5447"/>
              <a:ext cx="1288438" cy="1282991"/>
            </a:xfrm>
            <a:prstGeom prst="rect">
              <a:avLst/>
            </a:prstGeom>
            <a:solidFill>
              <a:srgbClr val="000000"/>
            </a:solidFill>
          </p:spPr>
        </p:sp>
        <p:grpSp>
          <p:nvGrpSpPr>
            <p:cNvPr name="Group 7" id="7"/>
            <p:cNvGrpSpPr>
              <a:grpSpLocks noChangeAspect="true"/>
            </p:cNvGrpSpPr>
            <p:nvPr/>
          </p:nvGrpSpPr>
          <p:grpSpPr>
            <a:xfrm rot="5400000">
              <a:off x="0" y="0"/>
              <a:ext cx="1288438" cy="1288438"/>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B9B9B9"/>
              </a:solidFill>
            </p:spPr>
          </p:sp>
        </p:grpSp>
        <p:sp>
          <p:nvSpPr>
            <p:cNvPr name="Freeform 9" id="9"/>
            <p:cNvSpPr/>
            <p:nvPr/>
          </p:nvSpPr>
          <p:spPr>
            <a:xfrm flipH="false" flipV="false" rot="0">
              <a:off x="3221811" y="5447"/>
              <a:ext cx="1282991" cy="1282991"/>
            </a:xfrm>
            <a:custGeom>
              <a:avLst/>
              <a:gdLst/>
              <a:ahLst/>
              <a:cxnLst/>
              <a:rect r="r" b="b" t="t" l="l"/>
              <a:pathLst>
                <a:path h="1282991" w="1282991">
                  <a:moveTo>
                    <a:pt x="0" y="0"/>
                  </a:moveTo>
                  <a:lnTo>
                    <a:pt x="1282991" y="0"/>
                  </a:lnTo>
                  <a:lnTo>
                    <a:pt x="1282991" y="1282991"/>
                  </a:lnTo>
                  <a:lnTo>
                    <a:pt x="0" y="12829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921000" y="0"/>
            <a:ext cx="10679389" cy="5848904"/>
          </a:xfrm>
          <a:custGeom>
            <a:avLst/>
            <a:gdLst/>
            <a:ahLst/>
            <a:cxnLst/>
            <a:rect r="r" b="b" t="t" l="l"/>
            <a:pathLst>
              <a:path h="5848904" w="10679389">
                <a:moveTo>
                  <a:pt x="0" y="0"/>
                </a:moveTo>
                <a:lnTo>
                  <a:pt x="10679389" y="0"/>
                </a:lnTo>
                <a:lnTo>
                  <a:pt x="10679389" y="5848904"/>
                </a:lnTo>
                <a:lnTo>
                  <a:pt x="0" y="5848904"/>
                </a:lnTo>
                <a:lnTo>
                  <a:pt x="0" y="0"/>
                </a:lnTo>
                <a:close/>
              </a:path>
            </a:pathLst>
          </a:custGeom>
          <a:blipFill>
            <a:blip r:embed="rId2"/>
            <a:stretch>
              <a:fillRect l="-4615" t="0" r="-4615" b="-32374"/>
            </a:stretch>
          </a:blipFill>
        </p:spPr>
      </p:sp>
      <p:sp>
        <p:nvSpPr>
          <p:cNvPr name="Freeform 3" id="3"/>
          <p:cNvSpPr/>
          <p:nvPr/>
        </p:nvSpPr>
        <p:spPr>
          <a:xfrm flipH="false" flipV="false" rot="0">
            <a:off x="13837257" y="1746456"/>
            <a:ext cx="4450743" cy="2317892"/>
          </a:xfrm>
          <a:custGeom>
            <a:avLst/>
            <a:gdLst/>
            <a:ahLst/>
            <a:cxnLst/>
            <a:rect r="r" b="b" t="t" l="l"/>
            <a:pathLst>
              <a:path h="2317892" w="4450743">
                <a:moveTo>
                  <a:pt x="0" y="0"/>
                </a:moveTo>
                <a:lnTo>
                  <a:pt x="4450743" y="0"/>
                </a:lnTo>
                <a:lnTo>
                  <a:pt x="4450743" y="2317892"/>
                </a:lnTo>
                <a:lnTo>
                  <a:pt x="0" y="2317892"/>
                </a:lnTo>
                <a:lnTo>
                  <a:pt x="0" y="0"/>
                </a:lnTo>
                <a:close/>
              </a:path>
            </a:pathLst>
          </a:custGeom>
          <a:blipFill>
            <a:blip r:embed="rId3"/>
            <a:stretch>
              <a:fillRect l="0" t="0" r="0" b="0"/>
            </a:stretch>
          </a:blipFill>
        </p:spPr>
      </p:sp>
      <p:sp>
        <p:nvSpPr>
          <p:cNvPr name="AutoShape 4" id="4"/>
          <p:cNvSpPr/>
          <p:nvPr/>
        </p:nvSpPr>
        <p:spPr>
          <a:xfrm flipV="true">
            <a:off x="2944813" y="-260988"/>
            <a:ext cx="0" cy="10808976"/>
          </a:xfrm>
          <a:prstGeom prst="line">
            <a:avLst/>
          </a:prstGeom>
          <a:ln cap="flat" w="47625">
            <a:solidFill>
              <a:srgbClr val="000000"/>
            </a:solidFill>
            <a:prstDash val="solid"/>
            <a:headEnd type="none" len="sm" w="sm"/>
            <a:tailEnd type="none" len="sm" w="sm"/>
          </a:ln>
        </p:spPr>
      </p:sp>
      <p:sp>
        <p:nvSpPr>
          <p:cNvPr name="AutoShape 5" id="5"/>
          <p:cNvSpPr/>
          <p:nvPr/>
        </p:nvSpPr>
        <p:spPr>
          <a:xfrm flipV="true">
            <a:off x="-463612" y="5829854"/>
            <a:ext cx="19251002"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0" y="5848904"/>
            <a:ext cx="2921000" cy="4438096"/>
            <a:chOff x="0" y="0"/>
            <a:chExt cx="769317" cy="1168881"/>
          </a:xfrm>
        </p:grpSpPr>
        <p:sp>
          <p:nvSpPr>
            <p:cNvPr name="Freeform 7" id="7"/>
            <p:cNvSpPr/>
            <p:nvPr/>
          </p:nvSpPr>
          <p:spPr>
            <a:xfrm flipH="false" flipV="false" rot="0">
              <a:off x="0" y="0"/>
              <a:ext cx="769317" cy="1168881"/>
            </a:xfrm>
            <a:custGeom>
              <a:avLst/>
              <a:gdLst/>
              <a:ahLst/>
              <a:cxnLst/>
              <a:rect r="r" b="b" t="t" l="l"/>
              <a:pathLst>
                <a:path h="1168881" w="769317">
                  <a:moveTo>
                    <a:pt x="0" y="0"/>
                  </a:moveTo>
                  <a:lnTo>
                    <a:pt x="769317" y="0"/>
                  </a:lnTo>
                  <a:lnTo>
                    <a:pt x="769317" y="1168881"/>
                  </a:lnTo>
                  <a:lnTo>
                    <a:pt x="0" y="1168881"/>
                  </a:lnTo>
                  <a:close/>
                </a:path>
              </a:pathLst>
            </a:custGeom>
            <a:solidFill>
              <a:srgbClr val="000000"/>
            </a:solidFill>
          </p:spPr>
        </p:sp>
        <p:sp>
          <p:nvSpPr>
            <p:cNvPr name="TextBox 8" id="8"/>
            <p:cNvSpPr txBox="true"/>
            <p:nvPr/>
          </p:nvSpPr>
          <p:spPr>
            <a:xfrm>
              <a:off x="0" y="-57150"/>
              <a:ext cx="769317" cy="1226031"/>
            </a:xfrm>
            <a:prstGeom prst="rect">
              <a:avLst/>
            </a:prstGeom>
          </p:spPr>
          <p:txBody>
            <a:bodyPr anchor="ctr" rtlCol="false" tIns="50800" lIns="50800" bIns="50800" rIns="50800"/>
            <a:lstStyle/>
            <a:p>
              <a:pPr algn="ctr">
                <a:lnSpc>
                  <a:spcPts val="3150"/>
                </a:lnSpc>
              </a:pPr>
            </a:p>
          </p:txBody>
        </p:sp>
      </p:grpSp>
      <p:sp>
        <p:nvSpPr>
          <p:cNvPr name="TextBox 9" id="9"/>
          <p:cNvSpPr txBox="true"/>
          <p:nvPr/>
        </p:nvSpPr>
        <p:spPr>
          <a:xfrm rot="0">
            <a:off x="3583956" y="7179377"/>
            <a:ext cx="10246344" cy="1795780"/>
          </a:xfrm>
          <a:prstGeom prst="rect">
            <a:avLst/>
          </a:prstGeom>
        </p:spPr>
        <p:txBody>
          <a:bodyPr anchor="t" rtlCol="false" tIns="0" lIns="0" bIns="0" rIns="0">
            <a:spAutoFit/>
          </a:bodyPr>
          <a:lstStyle/>
          <a:p>
            <a:pPr algn="l" marL="0" indent="0" lvl="0">
              <a:lnSpc>
                <a:spcPts val="7039"/>
              </a:lnSpc>
              <a:spcBef>
                <a:spcPct val="0"/>
              </a:spcBef>
            </a:pPr>
            <a:r>
              <a:rPr lang="en-US" sz="6399" u="none">
                <a:solidFill>
                  <a:srgbClr val="000000"/>
                </a:solidFill>
                <a:latin typeface="Canva Sans Bold"/>
              </a:rPr>
              <a:t>Dieter Schwarz is the Top Billionaires in Germany</a:t>
            </a:r>
          </a:p>
        </p:txBody>
      </p:sp>
    </p:spTree>
  </p:cSld>
  <p:clrMapOvr>
    <a:masterClrMapping/>
  </p:clrMapOvr>
  <p:transition spd="fast">
    <p:fade/>
  </p:transition>
</p:sld>
</file>

<file path=ppt/slides/slide33.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028700" y="952500"/>
            <a:ext cx="9727171" cy="5419154"/>
          </a:xfrm>
          <a:prstGeom prst="rect">
            <a:avLst/>
          </a:prstGeom>
        </p:spPr>
        <p:txBody>
          <a:bodyPr anchor="t" rtlCol="false" tIns="0" lIns="0" bIns="0" rIns="0">
            <a:spAutoFit/>
          </a:bodyPr>
          <a:lstStyle/>
          <a:p>
            <a:pPr marL="0" indent="0" lvl="0">
              <a:lnSpc>
                <a:spcPts val="10783"/>
              </a:lnSpc>
            </a:pPr>
            <a:r>
              <a:rPr lang="en-US" sz="8294">
                <a:solidFill>
                  <a:srgbClr val="000000"/>
                </a:solidFill>
                <a:latin typeface="Canva Sans Bold"/>
              </a:rPr>
              <a:t>Q13.</a:t>
            </a:r>
          </a:p>
          <a:p>
            <a:pPr marL="0" indent="0" lvl="0">
              <a:lnSpc>
                <a:spcPts val="10783"/>
              </a:lnSpc>
            </a:pPr>
            <a:r>
              <a:rPr lang="en-US" sz="8294">
                <a:solidFill>
                  <a:srgbClr val="000000"/>
                </a:solidFill>
                <a:latin typeface="Canva Sans Bold"/>
              </a:rPr>
              <a:t>Which Person has the highest NetWorth</a:t>
            </a:r>
          </a:p>
        </p:txBody>
      </p:sp>
      <p:sp>
        <p:nvSpPr>
          <p:cNvPr name="AutoShape 3" id="3"/>
          <p:cNvSpPr/>
          <p:nvPr/>
        </p:nvSpPr>
        <p:spPr>
          <a:xfrm rot="0">
            <a:off x="11774474" y="1028700"/>
            <a:ext cx="993471" cy="167340"/>
          </a:xfrm>
          <a:prstGeom prst="rect">
            <a:avLst/>
          </a:prstGeom>
          <a:solidFill>
            <a:srgbClr val="000000"/>
          </a:solidFill>
        </p:spPr>
      </p:sp>
      <p:grpSp>
        <p:nvGrpSpPr>
          <p:cNvPr name="Group 4" id="4"/>
          <p:cNvGrpSpPr>
            <a:grpSpLocks noChangeAspect="true"/>
          </p:cNvGrpSpPr>
          <p:nvPr/>
        </p:nvGrpSpPr>
        <p:grpSpPr>
          <a:xfrm rot="-10800000">
            <a:off x="1028700" y="8030427"/>
            <a:ext cx="1225283" cy="1225283"/>
            <a:chOff x="0" y="0"/>
            <a:chExt cx="2653030" cy="2653030"/>
          </a:xfrm>
        </p:grpSpPr>
        <p:sp>
          <p:nvSpPr>
            <p:cNvPr name="Freeform 5" id="5"/>
            <p:cNvSpPr/>
            <p:nvPr/>
          </p:nvSpPr>
          <p:spPr>
            <a:xfrm flipH="false" flipV="false" rot="0">
              <a:off x="0" y="0"/>
              <a:ext cx="2653030" cy="2654300"/>
            </a:xfrm>
            <a:custGeom>
              <a:avLst/>
              <a:gdLst/>
              <a:ahLst/>
              <a:cxnLst/>
              <a:rect r="r" b="b" t="t" l="l"/>
              <a:pathLst>
                <a:path h="2654300" w="265303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000000"/>
            </a:solidFill>
          </p:spPr>
        </p:sp>
      </p:grpSp>
      <p:sp>
        <p:nvSpPr>
          <p:cNvPr name="AutoShape 6" id="6"/>
          <p:cNvSpPr/>
          <p:nvPr/>
        </p:nvSpPr>
        <p:spPr>
          <a:xfrm rot="-10800000">
            <a:off x="3977745" y="8035607"/>
            <a:ext cx="1225283" cy="1220103"/>
          </a:xfrm>
          <a:prstGeom prst="rect">
            <a:avLst/>
          </a:prstGeom>
          <a:solidFill>
            <a:srgbClr val="000000"/>
          </a:solidFill>
        </p:spPr>
      </p:sp>
      <p:grpSp>
        <p:nvGrpSpPr>
          <p:cNvPr name="Group 7" id="7"/>
          <p:cNvGrpSpPr>
            <a:grpSpLocks noChangeAspect="true"/>
          </p:cNvGrpSpPr>
          <p:nvPr/>
        </p:nvGrpSpPr>
        <p:grpSpPr>
          <a:xfrm rot="-10800000">
            <a:off x="2503222" y="8033017"/>
            <a:ext cx="1225283" cy="1225283"/>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000000"/>
            </a:solidFill>
          </p:spPr>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304925" y="5748773"/>
            <a:ext cx="1892842" cy="32004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000000"/>
                </a:solidFill>
                <a:latin typeface="Public Sans Bold"/>
              </a:rPr>
              <a:t>Elon Musk has the highest NetWorth compared to others</a:t>
            </a:r>
          </a:p>
        </p:txBody>
      </p:sp>
      <p:sp>
        <p:nvSpPr>
          <p:cNvPr name="Freeform 3" id="3"/>
          <p:cNvSpPr/>
          <p:nvPr/>
        </p:nvSpPr>
        <p:spPr>
          <a:xfrm flipH="false" flipV="false" rot="0">
            <a:off x="4089055" y="2171177"/>
            <a:ext cx="12894020" cy="5944646"/>
          </a:xfrm>
          <a:custGeom>
            <a:avLst/>
            <a:gdLst/>
            <a:ahLst/>
            <a:cxnLst/>
            <a:rect r="r" b="b" t="t" l="l"/>
            <a:pathLst>
              <a:path h="5944646" w="12894020">
                <a:moveTo>
                  <a:pt x="0" y="0"/>
                </a:moveTo>
                <a:lnTo>
                  <a:pt x="12894020" y="0"/>
                </a:lnTo>
                <a:lnTo>
                  <a:pt x="12894020" y="5944646"/>
                </a:lnTo>
                <a:lnTo>
                  <a:pt x="0" y="5944646"/>
                </a:lnTo>
                <a:lnTo>
                  <a:pt x="0" y="0"/>
                </a:lnTo>
                <a:close/>
              </a:path>
            </a:pathLst>
          </a:custGeom>
          <a:blipFill>
            <a:blip r:embed="rId2"/>
            <a:stretch>
              <a:fillRect l="0" t="0" r="0" b="0"/>
            </a:stretch>
          </a:blipFill>
        </p:spPr>
      </p:sp>
    </p:spTree>
  </p:cSld>
  <p:clrMapOvr>
    <a:masterClrMapping/>
  </p:clrMapOvr>
  <p:transition spd="slow">
    <p:cover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437844" y="1028700"/>
            <a:ext cx="2592788" cy="2790672"/>
          </a:xfrm>
          <a:custGeom>
            <a:avLst/>
            <a:gdLst/>
            <a:ahLst/>
            <a:cxnLst/>
            <a:rect r="r" b="b" t="t" l="l"/>
            <a:pathLst>
              <a:path h="2790672" w="2592788">
                <a:moveTo>
                  <a:pt x="0" y="0"/>
                </a:moveTo>
                <a:lnTo>
                  <a:pt x="2592788" y="0"/>
                </a:lnTo>
                <a:lnTo>
                  <a:pt x="2592788" y="2790672"/>
                </a:lnTo>
                <a:lnTo>
                  <a:pt x="0" y="2790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55017"/>
            <a:ext cx="11769455" cy="4000500"/>
          </a:xfrm>
          <a:prstGeom prst="rect">
            <a:avLst/>
          </a:prstGeom>
        </p:spPr>
        <p:txBody>
          <a:bodyPr anchor="t" rtlCol="false" tIns="0" lIns="0" bIns="0" rIns="0">
            <a:spAutoFit/>
          </a:bodyPr>
          <a:lstStyle/>
          <a:p>
            <a:pPr marL="0" indent="0" lvl="0">
              <a:lnSpc>
                <a:spcPts val="10559"/>
              </a:lnSpc>
            </a:pPr>
            <a:r>
              <a:rPr lang="en-US" sz="8799">
                <a:solidFill>
                  <a:srgbClr val="000000"/>
                </a:solidFill>
                <a:latin typeface="Calistoga"/>
              </a:rPr>
              <a:t>Q14.</a:t>
            </a:r>
          </a:p>
          <a:p>
            <a:pPr marL="0" indent="0" lvl="0">
              <a:lnSpc>
                <a:spcPts val="10559"/>
              </a:lnSpc>
            </a:pPr>
            <a:r>
              <a:rPr lang="en-US" sz="8799">
                <a:solidFill>
                  <a:srgbClr val="000000"/>
                </a:solidFill>
                <a:latin typeface="Calistoga"/>
              </a:rPr>
              <a:t>Which Source has the highest NetWorth</a:t>
            </a:r>
          </a:p>
        </p:txBody>
      </p:sp>
      <p:sp>
        <p:nvSpPr>
          <p:cNvPr name="Freeform 4" id="4"/>
          <p:cNvSpPr/>
          <p:nvPr/>
        </p:nvSpPr>
        <p:spPr>
          <a:xfrm flipH="false" flipV="false" rot="0">
            <a:off x="14362093" y="5372290"/>
            <a:ext cx="5123448" cy="5316786"/>
          </a:xfrm>
          <a:custGeom>
            <a:avLst/>
            <a:gdLst/>
            <a:ahLst/>
            <a:cxnLst/>
            <a:rect r="r" b="b" t="t" l="l"/>
            <a:pathLst>
              <a:path h="5316786" w="5123448">
                <a:moveTo>
                  <a:pt x="0" y="0"/>
                </a:moveTo>
                <a:lnTo>
                  <a:pt x="5123448" y="0"/>
                </a:lnTo>
                <a:lnTo>
                  <a:pt x="5123448" y="5316786"/>
                </a:lnTo>
                <a:lnTo>
                  <a:pt x="0" y="5316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472847" y="8817293"/>
            <a:ext cx="2376593" cy="2429602"/>
          </a:xfrm>
          <a:custGeom>
            <a:avLst/>
            <a:gdLst/>
            <a:ahLst/>
            <a:cxnLst/>
            <a:rect r="r" b="b" t="t" l="l"/>
            <a:pathLst>
              <a:path h="2429602" w="2376593">
                <a:moveTo>
                  <a:pt x="0" y="0"/>
                </a:moveTo>
                <a:lnTo>
                  <a:pt x="2376593" y="0"/>
                </a:lnTo>
                <a:lnTo>
                  <a:pt x="2376593" y="2429602"/>
                </a:lnTo>
                <a:lnTo>
                  <a:pt x="0" y="24296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08625" y="4533866"/>
            <a:ext cx="1535543" cy="2582717"/>
          </a:xfrm>
          <a:custGeom>
            <a:avLst/>
            <a:gdLst/>
            <a:ahLst/>
            <a:cxnLst/>
            <a:rect r="r" b="b" t="t" l="l"/>
            <a:pathLst>
              <a:path h="2582717" w="1535543">
                <a:moveTo>
                  <a:pt x="0" y="0"/>
                </a:moveTo>
                <a:lnTo>
                  <a:pt x="1535543" y="0"/>
                </a:lnTo>
                <a:lnTo>
                  <a:pt x="1535543" y="2582717"/>
                </a:lnTo>
                <a:lnTo>
                  <a:pt x="0" y="25827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5090233" y="1290202"/>
            <a:ext cx="1892842" cy="3004185"/>
          </a:xfrm>
          <a:prstGeom prst="rect">
            <a:avLst/>
          </a:prstGeom>
        </p:spPr>
        <p:txBody>
          <a:bodyPr anchor="t" rtlCol="false" tIns="0" lIns="0" bIns="0" rIns="0">
            <a:spAutoFit/>
          </a:bodyPr>
          <a:lstStyle/>
          <a:p>
            <a:pPr algn="l" marL="0" indent="0" lvl="0">
              <a:lnSpc>
                <a:spcPts val="3990"/>
              </a:lnSpc>
              <a:spcBef>
                <a:spcPct val="0"/>
              </a:spcBef>
            </a:pPr>
            <a:r>
              <a:rPr lang="en-US" sz="2850">
                <a:solidFill>
                  <a:srgbClr val="000000"/>
                </a:solidFill>
                <a:latin typeface="Canva Sans"/>
              </a:rPr>
              <a:t>Diversified has the highest NetWorth compared to others</a:t>
            </a:r>
          </a:p>
        </p:txBody>
      </p:sp>
      <p:sp>
        <p:nvSpPr>
          <p:cNvPr name="Freeform 3" id="3"/>
          <p:cNvSpPr/>
          <p:nvPr/>
        </p:nvSpPr>
        <p:spPr>
          <a:xfrm flipH="false" flipV="false" rot="0">
            <a:off x="1304925" y="2008310"/>
            <a:ext cx="12894020" cy="6270380"/>
          </a:xfrm>
          <a:custGeom>
            <a:avLst/>
            <a:gdLst/>
            <a:ahLst/>
            <a:cxnLst/>
            <a:rect r="r" b="b" t="t" l="l"/>
            <a:pathLst>
              <a:path h="6270380" w="12894020">
                <a:moveTo>
                  <a:pt x="0" y="0"/>
                </a:moveTo>
                <a:lnTo>
                  <a:pt x="12894020" y="0"/>
                </a:lnTo>
                <a:lnTo>
                  <a:pt x="12894020" y="6270380"/>
                </a:lnTo>
                <a:lnTo>
                  <a:pt x="0" y="6270380"/>
                </a:lnTo>
                <a:lnTo>
                  <a:pt x="0" y="0"/>
                </a:lnTo>
                <a:close/>
              </a:path>
            </a:pathLst>
          </a:custGeom>
          <a:blipFill>
            <a:blip r:embed="rId2"/>
            <a:stretch>
              <a:fillRect l="0" t="0" r="0" b="0"/>
            </a:stretch>
          </a:blipFill>
        </p:spPr>
      </p:sp>
    </p:spTree>
  </p:cSld>
  <p:clrMapOvr>
    <a:masterClrMapping/>
  </p:clrMapOvr>
  <p:transition spd="fast">
    <p:fade/>
  </p:transition>
</p:sld>
</file>

<file path=ppt/slides/slide37.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AutoShape 2" id="2"/>
          <p:cNvSpPr/>
          <p:nvPr/>
        </p:nvSpPr>
        <p:spPr>
          <a:xfrm rot="628038">
            <a:off x="12564793" y="-1386196"/>
            <a:ext cx="2729333" cy="13687572"/>
          </a:xfrm>
          <a:prstGeom prst="rect">
            <a:avLst/>
          </a:prstGeom>
          <a:solidFill>
            <a:srgbClr val="000000"/>
          </a:solidFill>
        </p:spPr>
      </p:sp>
      <p:grpSp>
        <p:nvGrpSpPr>
          <p:cNvPr name="Group 3" id="3"/>
          <p:cNvGrpSpPr/>
          <p:nvPr/>
        </p:nvGrpSpPr>
        <p:grpSpPr>
          <a:xfrm rot="0">
            <a:off x="1028700" y="157763"/>
            <a:ext cx="9316570" cy="10322940"/>
            <a:chOff x="0" y="0"/>
            <a:chExt cx="12422093" cy="13763920"/>
          </a:xfrm>
        </p:grpSpPr>
        <p:sp>
          <p:nvSpPr>
            <p:cNvPr name="TextBox 4" id="4"/>
            <p:cNvSpPr txBox="true"/>
            <p:nvPr/>
          </p:nvSpPr>
          <p:spPr>
            <a:xfrm rot="0">
              <a:off x="1055" y="-57150"/>
              <a:ext cx="12421037" cy="1334770"/>
            </a:xfrm>
            <a:prstGeom prst="rect">
              <a:avLst/>
            </a:prstGeom>
          </p:spPr>
          <p:txBody>
            <a:bodyPr anchor="t" rtlCol="false" tIns="0" lIns="0" bIns="0" rIns="0">
              <a:spAutoFit/>
            </a:bodyPr>
            <a:lstStyle/>
            <a:p>
              <a:pPr algn="l" marL="0" indent="0" lvl="0">
                <a:lnSpc>
                  <a:spcPts val="8190"/>
                </a:lnSpc>
              </a:pPr>
              <a:r>
                <a:rPr lang="en-US" sz="6300">
                  <a:solidFill>
                    <a:srgbClr val="000000"/>
                  </a:solidFill>
                  <a:latin typeface="Canva Sans Bold"/>
                </a:rPr>
                <a:t>CONCLUSION</a:t>
              </a:r>
            </a:p>
          </p:txBody>
        </p:sp>
        <p:sp>
          <p:nvSpPr>
            <p:cNvPr name="TextBox 5" id="5"/>
            <p:cNvSpPr txBox="true"/>
            <p:nvPr/>
          </p:nvSpPr>
          <p:spPr>
            <a:xfrm rot="0">
              <a:off x="0" y="3171199"/>
              <a:ext cx="12406326" cy="10592720"/>
            </a:xfrm>
            <a:prstGeom prst="rect">
              <a:avLst/>
            </a:prstGeom>
          </p:spPr>
          <p:txBody>
            <a:bodyPr anchor="t" rtlCol="false" tIns="0" lIns="0" bIns="0" rIns="0">
              <a:spAutoFit/>
            </a:bodyPr>
            <a:lstStyle/>
            <a:p>
              <a:pPr marL="573924" indent="-286962" lvl="1">
                <a:lnSpc>
                  <a:spcPts val="4253"/>
                </a:lnSpc>
                <a:buFont typeface="Arial"/>
                <a:buChar char="•"/>
              </a:pPr>
              <a:r>
                <a:rPr lang="en-US" sz="2658">
                  <a:solidFill>
                    <a:srgbClr val="000000"/>
                  </a:solidFill>
                  <a:latin typeface="Canva Sans Bold"/>
                </a:rPr>
                <a:t>United States is the top most billionaires compared to other countries</a:t>
              </a:r>
            </a:p>
            <a:p>
              <a:pPr marL="573924" indent="-286962" lvl="1">
                <a:lnSpc>
                  <a:spcPts val="4253"/>
                </a:lnSpc>
                <a:buFont typeface="Arial"/>
                <a:buChar char="•"/>
              </a:pPr>
              <a:r>
                <a:rPr lang="en-US" sz="2658">
                  <a:solidFill>
                    <a:srgbClr val="000000"/>
                  </a:solidFill>
                  <a:latin typeface="Canva Sans Bold"/>
                </a:rPr>
                <a:t>Most of Billionaires belong to the age group of 50-70</a:t>
              </a:r>
            </a:p>
            <a:p>
              <a:pPr marL="573924" indent="-286962" lvl="1">
                <a:lnSpc>
                  <a:spcPts val="4253"/>
                </a:lnSpc>
                <a:buFont typeface="Arial"/>
                <a:buChar char="•"/>
              </a:pPr>
              <a:r>
                <a:rPr lang="en-US" sz="2658">
                  <a:solidFill>
                    <a:srgbClr val="000000"/>
                  </a:solidFill>
                  <a:latin typeface="Canva Sans Bold"/>
                </a:rPr>
                <a:t>Kevin David Lehmann is youngest Billionaires</a:t>
              </a:r>
            </a:p>
            <a:p>
              <a:pPr marL="573924" indent="-286962" lvl="1">
                <a:lnSpc>
                  <a:spcPts val="4253"/>
                </a:lnSpc>
                <a:buFont typeface="Arial"/>
                <a:buChar char="•"/>
              </a:pPr>
              <a:r>
                <a:rPr lang="en-US" sz="2658">
                  <a:solidFill>
                    <a:srgbClr val="000000"/>
                  </a:solidFill>
                  <a:latin typeface="Canva Sans Bold"/>
                </a:rPr>
                <a:t>Most of the Billionaires work on technologies</a:t>
              </a:r>
            </a:p>
            <a:p>
              <a:pPr marL="573924" indent="-286962" lvl="1">
                <a:lnSpc>
                  <a:spcPts val="4253"/>
                </a:lnSpc>
                <a:buFont typeface="Arial"/>
                <a:buChar char="•"/>
              </a:pPr>
              <a:r>
                <a:rPr lang="en-US" sz="2658">
                  <a:solidFill>
                    <a:srgbClr val="000000"/>
                  </a:solidFill>
                  <a:latin typeface="Canva Sans Bold"/>
                </a:rPr>
                <a:t>Mukesh Ambani is the Top Billionaires in India</a:t>
              </a:r>
            </a:p>
            <a:p>
              <a:pPr marL="573924" indent="-286962" lvl="1">
                <a:lnSpc>
                  <a:spcPts val="4253"/>
                </a:lnSpc>
                <a:buFont typeface="Arial"/>
                <a:buChar char="•"/>
              </a:pPr>
              <a:r>
                <a:rPr lang="en-US" sz="2658">
                  <a:solidFill>
                    <a:srgbClr val="000000"/>
                  </a:solidFill>
                  <a:latin typeface="Canva Sans Bold"/>
                </a:rPr>
                <a:t>Elon Musk is the Top Billionaires in United States</a:t>
              </a:r>
            </a:p>
            <a:p>
              <a:pPr marL="573924" indent="-286962" lvl="1">
                <a:lnSpc>
                  <a:spcPts val="4253"/>
                </a:lnSpc>
                <a:buFont typeface="Arial"/>
                <a:buChar char="•"/>
              </a:pPr>
              <a:r>
                <a:rPr lang="en-US" sz="2658">
                  <a:solidFill>
                    <a:srgbClr val="000000"/>
                  </a:solidFill>
                  <a:latin typeface="Canva Sans Bold"/>
                </a:rPr>
                <a:t>Zhong Shanshan is the Top Billionaires in China</a:t>
              </a:r>
            </a:p>
            <a:p>
              <a:pPr marL="573924" indent="-286962" lvl="1">
                <a:lnSpc>
                  <a:spcPts val="4253"/>
                </a:lnSpc>
                <a:buFont typeface="Arial"/>
                <a:buChar char="•"/>
              </a:pPr>
              <a:r>
                <a:rPr lang="en-US" sz="2658">
                  <a:solidFill>
                    <a:srgbClr val="000000"/>
                  </a:solidFill>
                  <a:latin typeface="Canva Sans Bold"/>
                </a:rPr>
                <a:t>Vladimir Lisin is the Top Billionaires in Russia</a:t>
              </a:r>
            </a:p>
            <a:p>
              <a:pPr marL="573924" indent="-286962" lvl="1">
                <a:lnSpc>
                  <a:spcPts val="4253"/>
                </a:lnSpc>
                <a:buFont typeface="Arial"/>
                <a:buChar char="•"/>
              </a:pPr>
              <a:r>
                <a:rPr lang="en-US" sz="2658">
                  <a:solidFill>
                    <a:srgbClr val="000000"/>
                  </a:solidFill>
                  <a:latin typeface="Canva Sans Bold"/>
                </a:rPr>
                <a:t>Dieter Schwarz is the Top Billionaires in Germany</a:t>
              </a:r>
            </a:p>
            <a:p>
              <a:pPr marL="573924" indent="-286962" lvl="1">
                <a:lnSpc>
                  <a:spcPts val="4253"/>
                </a:lnSpc>
                <a:buFont typeface="Arial"/>
                <a:buChar char="•"/>
              </a:pPr>
              <a:r>
                <a:rPr lang="en-US" sz="2658">
                  <a:solidFill>
                    <a:srgbClr val="000000"/>
                  </a:solidFill>
                  <a:latin typeface="Canva Sans Bold"/>
                </a:rPr>
                <a:t>Elon Musk has the highest NetWorth compared to others</a:t>
              </a:r>
            </a:p>
            <a:p>
              <a:pPr marL="573924" indent="-286962" lvl="1">
                <a:lnSpc>
                  <a:spcPts val="4253"/>
                </a:lnSpc>
                <a:buFont typeface="Arial"/>
                <a:buChar char="•"/>
              </a:pPr>
              <a:r>
                <a:rPr lang="en-US" sz="2658">
                  <a:solidFill>
                    <a:srgbClr val="000000"/>
                  </a:solidFill>
                  <a:latin typeface="Canva Sans Bold"/>
                </a:rPr>
                <a:t>Diversified has the highest NetWorth compared to others</a:t>
              </a:r>
            </a:p>
            <a:p>
              <a:pPr>
                <a:lnSpc>
                  <a:spcPts val="4253"/>
                </a:lnSpc>
              </a:pPr>
            </a:p>
          </p:txBody>
        </p:sp>
      </p:grpSp>
    </p:spTree>
  </p:cSld>
  <p:clrMapOvr>
    <a:masterClrMapping/>
  </p:clrMapOvr>
  <p:transition spd="slow">
    <p:push dir="r"/>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6855099" y="0"/>
            <a:ext cx="11846039" cy="10287000"/>
            <a:chOff x="0" y="0"/>
            <a:chExt cx="3119944" cy="2709333"/>
          </a:xfrm>
        </p:grpSpPr>
        <p:sp>
          <p:nvSpPr>
            <p:cNvPr name="Freeform 3" id="3"/>
            <p:cNvSpPr/>
            <p:nvPr/>
          </p:nvSpPr>
          <p:spPr>
            <a:xfrm flipH="false" flipV="false" rot="0">
              <a:off x="0" y="0"/>
              <a:ext cx="3119944" cy="2709333"/>
            </a:xfrm>
            <a:custGeom>
              <a:avLst/>
              <a:gdLst/>
              <a:ahLst/>
              <a:cxnLst/>
              <a:rect r="r" b="b" t="t" l="l"/>
              <a:pathLst>
                <a:path h="2709333" w="3119944">
                  <a:moveTo>
                    <a:pt x="0" y="0"/>
                  </a:moveTo>
                  <a:lnTo>
                    <a:pt x="3119944" y="0"/>
                  </a:lnTo>
                  <a:lnTo>
                    <a:pt x="3119944" y="2709333"/>
                  </a:lnTo>
                  <a:lnTo>
                    <a:pt x="0" y="2709333"/>
                  </a:lnTo>
                  <a:close/>
                </a:path>
              </a:pathLst>
            </a:custGeom>
            <a:solidFill>
              <a:srgbClr val="040506"/>
            </a:solidFill>
          </p:spPr>
        </p:sp>
        <p:sp>
          <p:nvSpPr>
            <p:cNvPr name="TextBox 4" id="4"/>
            <p:cNvSpPr txBox="true"/>
            <p:nvPr/>
          </p:nvSpPr>
          <p:spPr>
            <a:xfrm>
              <a:off x="0" y="-57150"/>
              <a:ext cx="3119944" cy="2766483"/>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1384300" y="3160372"/>
            <a:ext cx="5122944" cy="2305052"/>
          </a:xfrm>
          <a:prstGeom prst="rect">
            <a:avLst/>
          </a:prstGeom>
        </p:spPr>
        <p:txBody>
          <a:bodyPr anchor="t" rtlCol="false" tIns="0" lIns="0" bIns="0" rIns="0">
            <a:spAutoFit/>
          </a:bodyPr>
          <a:lstStyle/>
          <a:p>
            <a:pPr algn="ctr" marL="0" indent="0" lvl="0">
              <a:lnSpc>
                <a:spcPts val="8925"/>
              </a:lnSpc>
            </a:pPr>
            <a:r>
              <a:rPr lang="en-US" sz="8500">
                <a:solidFill>
                  <a:srgbClr val="000000"/>
                </a:solidFill>
                <a:latin typeface="Loubag"/>
              </a:rPr>
              <a:t>Thank You</a:t>
            </a:r>
          </a:p>
        </p:txBody>
      </p:sp>
      <p:sp>
        <p:nvSpPr>
          <p:cNvPr name="AutoShape 6" id="6"/>
          <p:cNvSpPr/>
          <p:nvPr/>
        </p:nvSpPr>
        <p:spPr>
          <a:xfrm>
            <a:off x="1384300" y="7445653"/>
            <a:ext cx="4611969" cy="0"/>
          </a:xfrm>
          <a:prstGeom prst="line">
            <a:avLst/>
          </a:prstGeom>
          <a:ln cap="flat" w="38100">
            <a:solidFill>
              <a:srgbClr val="243762"/>
            </a:solidFill>
            <a:prstDash val="solid"/>
            <a:headEnd type="none" len="sm" w="sm"/>
            <a:tailEnd type="none" len="sm" w="sm"/>
          </a:ln>
        </p:spPr>
      </p:sp>
      <p:sp>
        <p:nvSpPr>
          <p:cNvPr name="Freeform 7" id="7"/>
          <p:cNvSpPr/>
          <p:nvPr/>
        </p:nvSpPr>
        <p:spPr>
          <a:xfrm flipH="true" flipV="false" rot="0">
            <a:off x="9331364" y="1885855"/>
            <a:ext cx="6679422" cy="6606556"/>
          </a:xfrm>
          <a:custGeom>
            <a:avLst/>
            <a:gdLst/>
            <a:ahLst/>
            <a:cxnLst/>
            <a:rect r="r" b="b" t="t" l="l"/>
            <a:pathLst>
              <a:path h="6606556" w="6679422">
                <a:moveTo>
                  <a:pt x="6679422" y="0"/>
                </a:moveTo>
                <a:lnTo>
                  <a:pt x="0" y="0"/>
                </a:lnTo>
                <a:lnTo>
                  <a:pt x="0" y="6606555"/>
                </a:lnTo>
                <a:lnTo>
                  <a:pt x="6679422" y="6606555"/>
                </a:lnTo>
                <a:lnTo>
                  <a:pt x="667942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8710171"/>
            <a:ext cx="18580607" cy="0"/>
          </a:xfrm>
          <a:prstGeom prst="line">
            <a:avLst/>
          </a:prstGeom>
          <a:ln cap="rnd" w="9525">
            <a:solidFill>
              <a:srgbClr val="000000"/>
            </a:solidFill>
            <a:prstDash val="solid"/>
            <a:headEnd type="none" len="sm" w="sm"/>
            <a:tailEnd type="none" len="sm" w="sm"/>
          </a:ln>
        </p:spPr>
      </p:sp>
      <p:sp>
        <p:nvSpPr>
          <p:cNvPr name="TextBox 3" id="3"/>
          <p:cNvSpPr txBox="true"/>
          <p:nvPr/>
        </p:nvSpPr>
        <p:spPr>
          <a:xfrm rot="0">
            <a:off x="9290304" y="9083040"/>
            <a:ext cx="7968996" cy="826770"/>
          </a:xfrm>
          <a:prstGeom prst="rect">
            <a:avLst/>
          </a:prstGeom>
        </p:spPr>
        <p:txBody>
          <a:bodyPr anchor="t" rtlCol="false" tIns="0" lIns="0" bIns="0" rIns="0">
            <a:spAutoFit/>
          </a:bodyPr>
          <a:lstStyle/>
          <a:p>
            <a:pPr algn="r" marL="0" indent="0" lvl="0">
              <a:lnSpc>
                <a:spcPts val="3119"/>
              </a:lnSpc>
              <a:spcBef>
                <a:spcPct val="0"/>
              </a:spcBef>
            </a:pPr>
            <a:r>
              <a:rPr lang="en-US" sz="2399">
                <a:solidFill>
                  <a:srgbClr val="000000"/>
                </a:solidFill>
                <a:latin typeface="Times New Roman"/>
              </a:rPr>
              <a:t>The EDA consists of 7 columns. Here we have 7 features using this we start data analysis of BILLIONAIRES in India.</a:t>
            </a:r>
          </a:p>
        </p:txBody>
      </p:sp>
      <p:sp>
        <p:nvSpPr>
          <p:cNvPr name="Freeform 4" id="4"/>
          <p:cNvSpPr/>
          <p:nvPr/>
        </p:nvSpPr>
        <p:spPr>
          <a:xfrm flipH="false" flipV="false" rot="0">
            <a:off x="0" y="972039"/>
            <a:ext cx="7285647" cy="7285647"/>
          </a:xfrm>
          <a:custGeom>
            <a:avLst/>
            <a:gdLst/>
            <a:ahLst/>
            <a:cxnLst/>
            <a:rect r="r" b="b" t="t" l="l"/>
            <a:pathLst>
              <a:path h="7285647" w="7285647">
                <a:moveTo>
                  <a:pt x="0" y="0"/>
                </a:moveTo>
                <a:lnTo>
                  <a:pt x="7285647" y="0"/>
                </a:lnTo>
                <a:lnTo>
                  <a:pt x="7285647" y="7285647"/>
                </a:lnTo>
                <a:lnTo>
                  <a:pt x="0" y="7285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965509" y="1467924"/>
            <a:ext cx="8083657" cy="6293877"/>
            <a:chOff x="0" y="0"/>
            <a:chExt cx="10778209" cy="8391836"/>
          </a:xfrm>
        </p:grpSpPr>
        <p:sp>
          <p:nvSpPr>
            <p:cNvPr name="TextBox 6" id="6"/>
            <p:cNvSpPr txBox="true"/>
            <p:nvPr/>
          </p:nvSpPr>
          <p:spPr>
            <a:xfrm rot="0">
              <a:off x="0" y="-190500"/>
              <a:ext cx="10778209" cy="2857500"/>
            </a:xfrm>
            <a:prstGeom prst="rect">
              <a:avLst/>
            </a:prstGeom>
          </p:spPr>
          <p:txBody>
            <a:bodyPr anchor="t" rtlCol="false" tIns="0" lIns="0" bIns="0" rIns="0">
              <a:spAutoFit/>
            </a:bodyPr>
            <a:lstStyle/>
            <a:p>
              <a:pPr marL="0" indent="0" lvl="0">
                <a:lnSpc>
                  <a:spcPts val="7917"/>
                </a:lnSpc>
              </a:pPr>
              <a:r>
                <a:rPr lang="en-US" sz="6598">
                  <a:solidFill>
                    <a:srgbClr val="000000"/>
                  </a:solidFill>
                  <a:latin typeface="Agrandir Wide"/>
                </a:rPr>
                <a:t>EDA ON </a:t>
              </a:r>
            </a:p>
            <a:p>
              <a:pPr marL="0" indent="0" lvl="0">
                <a:lnSpc>
                  <a:spcPts val="7917"/>
                </a:lnSpc>
              </a:pPr>
              <a:r>
                <a:rPr lang="en-US" sz="6598">
                  <a:solidFill>
                    <a:srgbClr val="000000"/>
                  </a:solidFill>
                  <a:latin typeface="Agrandir Wide"/>
                </a:rPr>
                <a:t>BILLIONAIRES</a:t>
              </a:r>
            </a:p>
          </p:txBody>
        </p:sp>
        <p:sp>
          <p:nvSpPr>
            <p:cNvPr name="TextBox 7" id="7"/>
            <p:cNvSpPr txBox="true"/>
            <p:nvPr/>
          </p:nvSpPr>
          <p:spPr>
            <a:xfrm rot="0">
              <a:off x="0" y="3063459"/>
              <a:ext cx="10778209" cy="666750"/>
            </a:xfrm>
            <a:prstGeom prst="rect">
              <a:avLst/>
            </a:prstGeom>
          </p:spPr>
          <p:txBody>
            <a:bodyPr anchor="t" rtlCol="false" tIns="0" lIns="0" bIns="0" rIns="0">
              <a:spAutoFit/>
            </a:bodyPr>
            <a:lstStyle/>
            <a:p>
              <a:pPr marL="0" indent="0" lvl="0">
                <a:lnSpc>
                  <a:spcPts val="4200"/>
                </a:lnSpc>
              </a:pPr>
              <a:r>
                <a:rPr lang="en-US" sz="3000">
                  <a:solidFill>
                    <a:srgbClr val="000000"/>
                  </a:solidFill>
                  <a:latin typeface="Canva Sans Bold"/>
                </a:rPr>
                <a:t>This data set consists of information.</a:t>
              </a:r>
            </a:p>
          </p:txBody>
        </p:sp>
        <p:sp>
          <p:nvSpPr>
            <p:cNvPr name="TextBox 8" id="8"/>
            <p:cNvSpPr txBox="true"/>
            <p:nvPr/>
          </p:nvSpPr>
          <p:spPr>
            <a:xfrm rot="0">
              <a:off x="0" y="5023796"/>
              <a:ext cx="10778209" cy="336804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000000"/>
                  </a:solidFill>
                  <a:latin typeface="Times New Roman"/>
                </a:rPr>
                <a:t>Rank</a:t>
              </a:r>
            </a:p>
            <a:p>
              <a:pPr marL="388620" indent="-194310" lvl="1">
                <a:lnSpc>
                  <a:spcPts val="2520"/>
                </a:lnSpc>
                <a:buFont typeface="Arial"/>
                <a:buChar char="•"/>
              </a:pPr>
              <a:r>
                <a:rPr lang="en-US" sz="1800">
                  <a:solidFill>
                    <a:srgbClr val="000000"/>
                  </a:solidFill>
                  <a:latin typeface="Times New Roman"/>
                </a:rPr>
                <a:t>Name</a:t>
              </a:r>
            </a:p>
            <a:p>
              <a:pPr marL="388620" indent="-194310" lvl="1">
                <a:lnSpc>
                  <a:spcPts val="2520"/>
                </a:lnSpc>
                <a:buFont typeface="Arial"/>
                <a:buChar char="•"/>
              </a:pPr>
              <a:r>
                <a:rPr lang="en-US" sz="1800">
                  <a:solidFill>
                    <a:srgbClr val="000000"/>
                  </a:solidFill>
                  <a:latin typeface="Times New Roman"/>
                </a:rPr>
                <a:t>Networth</a:t>
              </a:r>
            </a:p>
            <a:p>
              <a:pPr marL="388620" indent="-194310" lvl="1">
                <a:lnSpc>
                  <a:spcPts val="2520"/>
                </a:lnSpc>
                <a:buFont typeface="Arial"/>
                <a:buChar char="•"/>
              </a:pPr>
              <a:r>
                <a:rPr lang="en-US" sz="1800">
                  <a:solidFill>
                    <a:srgbClr val="000000"/>
                  </a:solidFill>
                  <a:latin typeface="Times New Roman"/>
                </a:rPr>
                <a:t>Age</a:t>
              </a:r>
            </a:p>
            <a:p>
              <a:pPr marL="388620" indent="-194310" lvl="1">
                <a:lnSpc>
                  <a:spcPts val="2520"/>
                </a:lnSpc>
                <a:buFont typeface="Arial"/>
                <a:buChar char="•"/>
              </a:pPr>
              <a:r>
                <a:rPr lang="en-US" sz="1800">
                  <a:solidFill>
                    <a:srgbClr val="000000"/>
                  </a:solidFill>
                  <a:latin typeface="Times New Roman"/>
                </a:rPr>
                <a:t>Country</a:t>
              </a:r>
            </a:p>
            <a:p>
              <a:pPr marL="388620" indent="-194310" lvl="1">
                <a:lnSpc>
                  <a:spcPts val="2520"/>
                </a:lnSpc>
                <a:buFont typeface="Arial"/>
                <a:buChar char="•"/>
              </a:pPr>
              <a:r>
                <a:rPr lang="en-US" sz="1800">
                  <a:solidFill>
                    <a:srgbClr val="000000"/>
                  </a:solidFill>
                  <a:latin typeface="Times New Roman"/>
                </a:rPr>
                <a:t>Source</a:t>
              </a:r>
            </a:p>
            <a:p>
              <a:pPr marL="388620" indent="-194310" lvl="1">
                <a:lnSpc>
                  <a:spcPts val="2520"/>
                </a:lnSpc>
                <a:buFont typeface="Arial"/>
                <a:buChar char="•"/>
              </a:pPr>
              <a:r>
                <a:rPr lang="en-US" sz="1800">
                  <a:solidFill>
                    <a:srgbClr val="000000"/>
                  </a:solidFill>
                  <a:latin typeface="Times New Roman"/>
                </a:rPr>
                <a:t>Imdustry</a:t>
              </a:r>
            </a:p>
            <a:p>
              <a:pPr marL="388620" indent="-194310" lvl="1">
                <a:lnSpc>
                  <a:spcPts val="2520"/>
                </a:lnSpc>
                <a:buFont typeface="Arial"/>
                <a:buChar char="•"/>
              </a:pPr>
              <a:r>
                <a:rPr lang="en-US" sz="1800">
                  <a:solidFill>
                    <a:srgbClr val="000000"/>
                  </a:solidFill>
                  <a:latin typeface="Times New Roman"/>
                </a:rPr>
                <a:t>Age_Group</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028700" y="3967643"/>
            <a:ext cx="2583630" cy="2408858"/>
            <a:chOff x="0" y="0"/>
            <a:chExt cx="680462" cy="634432"/>
          </a:xfrm>
        </p:grpSpPr>
        <p:sp>
          <p:nvSpPr>
            <p:cNvPr name="Freeform 3" id="3"/>
            <p:cNvSpPr/>
            <p:nvPr/>
          </p:nvSpPr>
          <p:spPr>
            <a:xfrm flipH="false" flipV="false" rot="0">
              <a:off x="0" y="0"/>
              <a:ext cx="680462" cy="634432"/>
            </a:xfrm>
            <a:custGeom>
              <a:avLst/>
              <a:gdLst/>
              <a:ahLst/>
              <a:cxnLst/>
              <a:rect r="r" b="b" t="t" l="l"/>
              <a:pathLst>
                <a:path h="634432" w="680462">
                  <a:moveTo>
                    <a:pt x="340231" y="0"/>
                  </a:moveTo>
                  <a:cubicBezTo>
                    <a:pt x="152327" y="0"/>
                    <a:pt x="0" y="142022"/>
                    <a:pt x="0" y="317216"/>
                  </a:cubicBezTo>
                  <a:cubicBezTo>
                    <a:pt x="0" y="492409"/>
                    <a:pt x="152327" y="634432"/>
                    <a:pt x="340231" y="634432"/>
                  </a:cubicBezTo>
                  <a:cubicBezTo>
                    <a:pt x="528136" y="634432"/>
                    <a:pt x="680462" y="492409"/>
                    <a:pt x="680462" y="317216"/>
                  </a:cubicBezTo>
                  <a:cubicBezTo>
                    <a:pt x="680462" y="142022"/>
                    <a:pt x="528136" y="0"/>
                    <a:pt x="340231" y="0"/>
                  </a:cubicBezTo>
                  <a:close/>
                </a:path>
              </a:pathLst>
            </a:custGeom>
            <a:solidFill>
              <a:srgbClr val="000000"/>
            </a:solidFill>
          </p:spPr>
        </p:sp>
        <p:sp>
          <p:nvSpPr>
            <p:cNvPr name="TextBox 4" id="4"/>
            <p:cNvSpPr txBox="true"/>
            <p:nvPr/>
          </p:nvSpPr>
          <p:spPr>
            <a:xfrm>
              <a:off x="63793" y="-35772"/>
              <a:ext cx="552876" cy="610726"/>
            </a:xfrm>
            <a:prstGeom prst="rect">
              <a:avLst/>
            </a:prstGeom>
          </p:spPr>
          <p:txBody>
            <a:bodyPr anchor="ctr" rtlCol="false" tIns="50800" lIns="50800" bIns="50800" rIns="50800"/>
            <a:lstStyle/>
            <a:p>
              <a:pPr algn="ctr">
                <a:lnSpc>
                  <a:spcPts val="3499"/>
                </a:lnSpc>
              </a:pPr>
              <a:r>
                <a:rPr lang="en-US" sz="2499">
                  <a:solidFill>
                    <a:srgbClr val="FFFFFF"/>
                  </a:solidFill>
                  <a:latin typeface="Times New Roman Bold"/>
                </a:rPr>
                <a:t>Bussiness understanding</a:t>
              </a:r>
              <a:r>
                <a:rPr lang="en-US" sz="2499">
                  <a:solidFill>
                    <a:srgbClr val="FFFFFF"/>
                  </a:solidFill>
                  <a:latin typeface="Times New Roman Bold"/>
                </a:rPr>
                <a:t> </a:t>
              </a:r>
            </a:p>
          </p:txBody>
        </p:sp>
      </p:grpSp>
      <p:sp>
        <p:nvSpPr>
          <p:cNvPr name="TextBox 5" id="5"/>
          <p:cNvSpPr txBox="true"/>
          <p:nvPr/>
        </p:nvSpPr>
        <p:spPr>
          <a:xfrm rot="0">
            <a:off x="5190463" y="664476"/>
            <a:ext cx="7907073" cy="1066807"/>
          </a:xfrm>
          <a:prstGeom prst="rect">
            <a:avLst/>
          </a:prstGeom>
        </p:spPr>
        <p:txBody>
          <a:bodyPr anchor="t" rtlCol="false" tIns="0" lIns="0" bIns="0" rIns="0">
            <a:spAutoFit/>
          </a:bodyPr>
          <a:lstStyle/>
          <a:p>
            <a:pPr marL="0" indent="0" lvl="0">
              <a:lnSpc>
                <a:spcPts val="8250"/>
              </a:lnSpc>
            </a:pPr>
            <a:r>
              <a:rPr lang="en-US" sz="7500">
                <a:solidFill>
                  <a:srgbClr val="000000"/>
                </a:solidFill>
                <a:latin typeface="Loubag"/>
              </a:rPr>
              <a:t>SYSTEM DESIGN</a:t>
            </a:r>
          </a:p>
        </p:txBody>
      </p:sp>
      <p:grpSp>
        <p:nvGrpSpPr>
          <p:cNvPr name="Group 6" id="6"/>
          <p:cNvGrpSpPr/>
          <p:nvPr/>
        </p:nvGrpSpPr>
        <p:grpSpPr>
          <a:xfrm rot="0">
            <a:off x="5610772" y="3939071"/>
            <a:ext cx="2583630" cy="2408858"/>
            <a:chOff x="0" y="0"/>
            <a:chExt cx="680462" cy="634432"/>
          </a:xfrm>
        </p:grpSpPr>
        <p:sp>
          <p:nvSpPr>
            <p:cNvPr name="Freeform 7" id="7"/>
            <p:cNvSpPr/>
            <p:nvPr/>
          </p:nvSpPr>
          <p:spPr>
            <a:xfrm flipH="false" flipV="false" rot="0">
              <a:off x="0" y="0"/>
              <a:ext cx="680462" cy="634432"/>
            </a:xfrm>
            <a:custGeom>
              <a:avLst/>
              <a:gdLst/>
              <a:ahLst/>
              <a:cxnLst/>
              <a:rect r="r" b="b" t="t" l="l"/>
              <a:pathLst>
                <a:path h="634432" w="680462">
                  <a:moveTo>
                    <a:pt x="340231" y="0"/>
                  </a:moveTo>
                  <a:cubicBezTo>
                    <a:pt x="152327" y="0"/>
                    <a:pt x="0" y="142022"/>
                    <a:pt x="0" y="317216"/>
                  </a:cubicBezTo>
                  <a:cubicBezTo>
                    <a:pt x="0" y="492409"/>
                    <a:pt x="152327" y="634432"/>
                    <a:pt x="340231" y="634432"/>
                  </a:cubicBezTo>
                  <a:cubicBezTo>
                    <a:pt x="528136" y="634432"/>
                    <a:pt x="680462" y="492409"/>
                    <a:pt x="680462" y="317216"/>
                  </a:cubicBezTo>
                  <a:cubicBezTo>
                    <a:pt x="680462" y="142022"/>
                    <a:pt x="528136" y="0"/>
                    <a:pt x="340231" y="0"/>
                  </a:cubicBezTo>
                  <a:close/>
                </a:path>
              </a:pathLst>
            </a:custGeom>
            <a:solidFill>
              <a:srgbClr val="000000"/>
            </a:solidFill>
          </p:spPr>
        </p:sp>
        <p:sp>
          <p:nvSpPr>
            <p:cNvPr name="TextBox 8" id="8"/>
            <p:cNvSpPr txBox="true"/>
            <p:nvPr/>
          </p:nvSpPr>
          <p:spPr>
            <a:xfrm>
              <a:off x="63793" y="-45297"/>
              <a:ext cx="552876" cy="620251"/>
            </a:xfrm>
            <a:prstGeom prst="rect">
              <a:avLst/>
            </a:prstGeom>
          </p:spPr>
          <p:txBody>
            <a:bodyPr anchor="ctr" rtlCol="false" tIns="50800" lIns="50800" bIns="50800" rIns="50800"/>
            <a:lstStyle/>
            <a:p>
              <a:pPr algn="ctr">
                <a:lnSpc>
                  <a:spcPts val="3779"/>
                </a:lnSpc>
              </a:pPr>
              <a:r>
                <a:rPr lang="en-US" sz="2699">
                  <a:solidFill>
                    <a:srgbClr val="FFFFFF"/>
                  </a:solidFill>
                  <a:latin typeface="Times New Roman Bold"/>
                </a:rPr>
                <a:t>Data collection</a:t>
              </a:r>
              <a:r>
                <a:rPr lang="en-US" sz="2699">
                  <a:solidFill>
                    <a:srgbClr val="FFFFFF"/>
                  </a:solidFill>
                  <a:latin typeface="Times New Roman Bold"/>
                </a:rPr>
                <a:t> </a:t>
              </a:r>
            </a:p>
          </p:txBody>
        </p:sp>
      </p:grpSp>
      <p:grpSp>
        <p:nvGrpSpPr>
          <p:cNvPr name="Group 9" id="9"/>
          <p:cNvGrpSpPr/>
          <p:nvPr/>
        </p:nvGrpSpPr>
        <p:grpSpPr>
          <a:xfrm rot="0">
            <a:off x="10194652" y="3939071"/>
            <a:ext cx="2583630" cy="2408858"/>
            <a:chOff x="0" y="0"/>
            <a:chExt cx="680462" cy="634432"/>
          </a:xfrm>
        </p:grpSpPr>
        <p:sp>
          <p:nvSpPr>
            <p:cNvPr name="Freeform 10" id="10"/>
            <p:cNvSpPr/>
            <p:nvPr/>
          </p:nvSpPr>
          <p:spPr>
            <a:xfrm flipH="false" flipV="false" rot="0">
              <a:off x="0" y="0"/>
              <a:ext cx="680462" cy="634432"/>
            </a:xfrm>
            <a:custGeom>
              <a:avLst/>
              <a:gdLst/>
              <a:ahLst/>
              <a:cxnLst/>
              <a:rect r="r" b="b" t="t" l="l"/>
              <a:pathLst>
                <a:path h="634432" w="680462">
                  <a:moveTo>
                    <a:pt x="340231" y="0"/>
                  </a:moveTo>
                  <a:cubicBezTo>
                    <a:pt x="152327" y="0"/>
                    <a:pt x="0" y="142022"/>
                    <a:pt x="0" y="317216"/>
                  </a:cubicBezTo>
                  <a:cubicBezTo>
                    <a:pt x="0" y="492409"/>
                    <a:pt x="152327" y="634432"/>
                    <a:pt x="340231" y="634432"/>
                  </a:cubicBezTo>
                  <a:cubicBezTo>
                    <a:pt x="528136" y="634432"/>
                    <a:pt x="680462" y="492409"/>
                    <a:pt x="680462" y="317216"/>
                  </a:cubicBezTo>
                  <a:cubicBezTo>
                    <a:pt x="680462" y="142022"/>
                    <a:pt x="528136" y="0"/>
                    <a:pt x="340231" y="0"/>
                  </a:cubicBezTo>
                  <a:close/>
                </a:path>
              </a:pathLst>
            </a:custGeom>
            <a:solidFill>
              <a:srgbClr val="000000"/>
            </a:solidFill>
          </p:spPr>
        </p:sp>
        <p:sp>
          <p:nvSpPr>
            <p:cNvPr name="TextBox 11" id="11"/>
            <p:cNvSpPr txBox="true"/>
            <p:nvPr/>
          </p:nvSpPr>
          <p:spPr>
            <a:xfrm>
              <a:off x="63793" y="-54822"/>
              <a:ext cx="552876" cy="629776"/>
            </a:xfrm>
            <a:prstGeom prst="rect">
              <a:avLst/>
            </a:prstGeom>
          </p:spPr>
          <p:txBody>
            <a:bodyPr anchor="ctr" rtlCol="false" tIns="50800" lIns="50800" bIns="50800" rIns="50800"/>
            <a:lstStyle/>
            <a:p>
              <a:pPr algn="ctr">
                <a:lnSpc>
                  <a:spcPts val="3919"/>
                </a:lnSpc>
              </a:pPr>
              <a:r>
                <a:rPr lang="en-US" sz="2799">
                  <a:solidFill>
                    <a:srgbClr val="FFFFFF"/>
                  </a:solidFill>
                  <a:latin typeface="Times New Roman Bold"/>
                </a:rPr>
                <a:t>Data cleaning</a:t>
              </a:r>
              <a:r>
                <a:rPr lang="en-US" sz="2799">
                  <a:solidFill>
                    <a:srgbClr val="FFFFFF"/>
                  </a:solidFill>
                  <a:latin typeface="Times New Roman Bold"/>
                </a:rPr>
                <a:t> </a:t>
              </a:r>
            </a:p>
          </p:txBody>
        </p:sp>
      </p:grpSp>
      <p:grpSp>
        <p:nvGrpSpPr>
          <p:cNvPr name="Group 12" id="12"/>
          <p:cNvGrpSpPr/>
          <p:nvPr/>
        </p:nvGrpSpPr>
        <p:grpSpPr>
          <a:xfrm rot="0">
            <a:off x="14656620" y="3996220"/>
            <a:ext cx="2583630" cy="2408858"/>
            <a:chOff x="0" y="0"/>
            <a:chExt cx="680462" cy="634432"/>
          </a:xfrm>
        </p:grpSpPr>
        <p:sp>
          <p:nvSpPr>
            <p:cNvPr name="Freeform 13" id="13"/>
            <p:cNvSpPr/>
            <p:nvPr/>
          </p:nvSpPr>
          <p:spPr>
            <a:xfrm flipH="false" flipV="false" rot="0">
              <a:off x="0" y="0"/>
              <a:ext cx="680462" cy="634432"/>
            </a:xfrm>
            <a:custGeom>
              <a:avLst/>
              <a:gdLst/>
              <a:ahLst/>
              <a:cxnLst/>
              <a:rect r="r" b="b" t="t" l="l"/>
              <a:pathLst>
                <a:path h="634432" w="680462">
                  <a:moveTo>
                    <a:pt x="340231" y="0"/>
                  </a:moveTo>
                  <a:cubicBezTo>
                    <a:pt x="152327" y="0"/>
                    <a:pt x="0" y="142022"/>
                    <a:pt x="0" y="317216"/>
                  </a:cubicBezTo>
                  <a:cubicBezTo>
                    <a:pt x="0" y="492409"/>
                    <a:pt x="152327" y="634432"/>
                    <a:pt x="340231" y="634432"/>
                  </a:cubicBezTo>
                  <a:cubicBezTo>
                    <a:pt x="528136" y="634432"/>
                    <a:pt x="680462" y="492409"/>
                    <a:pt x="680462" y="317216"/>
                  </a:cubicBezTo>
                  <a:cubicBezTo>
                    <a:pt x="680462" y="142022"/>
                    <a:pt x="528136" y="0"/>
                    <a:pt x="340231" y="0"/>
                  </a:cubicBezTo>
                  <a:close/>
                </a:path>
              </a:pathLst>
            </a:custGeom>
            <a:solidFill>
              <a:srgbClr val="000000"/>
            </a:solidFill>
          </p:spPr>
        </p:sp>
        <p:sp>
          <p:nvSpPr>
            <p:cNvPr name="TextBox 14" id="14"/>
            <p:cNvSpPr txBox="true"/>
            <p:nvPr/>
          </p:nvSpPr>
          <p:spPr>
            <a:xfrm>
              <a:off x="63793" y="-45297"/>
              <a:ext cx="552876" cy="620251"/>
            </a:xfrm>
            <a:prstGeom prst="rect">
              <a:avLst/>
            </a:prstGeom>
          </p:spPr>
          <p:txBody>
            <a:bodyPr anchor="ctr" rtlCol="false" tIns="50800" lIns="50800" bIns="50800" rIns="50800"/>
            <a:lstStyle/>
            <a:p>
              <a:pPr algn="ctr">
                <a:lnSpc>
                  <a:spcPts val="3639"/>
                </a:lnSpc>
              </a:pPr>
              <a:r>
                <a:rPr lang="en-US" sz="2599">
                  <a:solidFill>
                    <a:srgbClr val="FFFFFF"/>
                  </a:solidFill>
                  <a:latin typeface="Times New Roman Bold"/>
                </a:rPr>
                <a:t>Data Visualization</a:t>
              </a:r>
            </a:p>
          </p:txBody>
        </p:sp>
      </p:grpSp>
      <p:grpSp>
        <p:nvGrpSpPr>
          <p:cNvPr name="Group 15" id="15"/>
          <p:cNvGrpSpPr/>
          <p:nvPr/>
        </p:nvGrpSpPr>
        <p:grpSpPr>
          <a:xfrm rot="0">
            <a:off x="14675670" y="7500055"/>
            <a:ext cx="2583630" cy="2408858"/>
            <a:chOff x="0" y="0"/>
            <a:chExt cx="680462" cy="634432"/>
          </a:xfrm>
        </p:grpSpPr>
        <p:sp>
          <p:nvSpPr>
            <p:cNvPr name="Freeform 16" id="16"/>
            <p:cNvSpPr/>
            <p:nvPr/>
          </p:nvSpPr>
          <p:spPr>
            <a:xfrm flipH="false" flipV="false" rot="0">
              <a:off x="0" y="0"/>
              <a:ext cx="680462" cy="634432"/>
            </a:xfrm>
            <a:custGeom>
              <a:avLst/>
              <a:gdLst/>
              <a:ahLst/>
              <a:cxnLst/>
              <a:rect r="r" b="b" t="t" l="l"/>
              <a:pathLst>
                <a:path h="634432" w="680462">
                  <a:moveTo>
                    <a:pt x="340231" y="0"/>
                  </a:moveTo>
                  <a:cubicBezTo>
                    <a:pt x="152327" y="0"/>
                    <a:pt x="0" y="142022"/>
                    <a:pt x="0" y="317216"/>
                  </a:cubicBezTo>
                  <a:cubicBezTo>
                    <a:pt x="0" y="492409"/>
                    <a:pt x="152327" y="634432"/>
                    <a:pt x="340231" y="634432"/>
                  </a:cubicBezTo>
                  <a:cubicBezTo>
                    <a:pt x="528136" y="634432"/>
                    <a:pt x="680462" y="492409"/>
                    <a:pt x="680462" y="317216"/>
                  </a:cubicBezTo>
                  <a:cubicBezTo>
                    <a:pt x="680462" y="142022"/>
                    <a:pt x="528136" y="0"/>
                    <a:pt x="340231" y="0"/>
                  </a:cubicBezTo>
                  <a:close/>
                </a:path>
              </a:pathLst>
            </a:custGeom>
            <a:solidFill>
              <a:srgbClr val="000000"/>
            </a:solidFill>
          </p:spPr>
        </p:sp>
        <p:sp>
          <p:nvSpPr>
            <p:cNvPr name="TextBox 17" id="17"/>
            <p:cNvSpPr txBox="true"/>
            <p:nvPr/>
          </p:nvSpPr>
          <p:spPr>
            <a:xfrm>
              <a:off x="63793" y="-35772"/>
              <a:ext cx="552876" cy="610726"/>
            </a:xfrm>
            <a:prstGeom prst="rect">
              <a:avLst/>
            </a:prstGeom>
          </p:spPr>
          <p:txBody>
            <a:bodyPr anchor="ctr" rtlCol="false" tIns="50800" lIns="50800" bIns="50800" rIns="50800"/>
            <a:lstStyle/>
            <a:p>
              <a:pPr algn="ctr">
                <a:lnSpc>
                  <a:spcPts val="3499"/>
                </a:lnSpc>
              </a:pPr>
              <a:r>
                <a:rPr lang="en-US" sz="2499">
                  <a:solidFill>
                    <a:srgbClr val="FFFFFF"/>
                  </a:solidFill>
                  <a:latin typeface="Times New Roman Bold"/>
                </a:rPr>
                <a:t>Descriptive analysis</a:t>
              </a:r>
            </a:p>
          </p:txBody>
        </p:sp>
      </p:grpSp>
      <p:sp>
        <p:nvSpPr>
          <p:cNvPr name="AutoShape 18" id="18"/>
          <p:cNvSpPr/>
          <p:nvPr/>
        </p:nvSpPr>
        <p:spPr>
          <a:xfrm>
            <a:off x="3612491" y="5162549"/>
            <a:ext cx="2254014" cy="19050"/>
          </a:xfrm>
          <a:prstGeom prst="line">
            <a:avLst/>
          </a:prstGeom>
          <a:ln cap="flat" w="38100">
            <a:solidFill>
              <a:srgbClr val="000000"/>
            </a:solidFill>
            <a:prstDash val="sysDash"/>
            <a:headEnd type="none" len="sm" w="sm"/>
            <a:tailEnd type="none" len="sm" w="sm"/>
          </a:ln>
        </p:spPr>
      </p:sp>
      <p:sp>
        <p:nvSpPr>
          <p:cNvPr name="AutoShape 19" id="19"/>
          <p:cNvSpPr/>
          <p:nvPr/>
        </p:nvSpPr>
        <p:spPr>
          <a:xfrm>
            <a:off x="8194563" y="5162549"/>
            <a:ext cx="2254014" cy="19050"/>
          </a:xfrm>
          <a:prstGeom prst="line">
            <a:avLst/>
          </a:prstGeom>
          <a:ln cap="flat" w="38100">
            <a:solidFill>
              <a:srgbClr val="000000"/>
            </a:solidFill>
            <a:prstDash val="sysDash"/>
            <a:headEnd type="none" len="sm" w="sm"/>
            <a:tailEnd type="none" len="sm" w="sm"/>
          </a:ln>
        </p:spPr>
      </p:sp>
      <p:sp>
        <p:nvSpPr>
          <p:cNvPr name="AutoShape 20" id="20"/>
          <p:cNvSpPr/>
          <p:nvPr/>
        </p:nvSpPr>
        <p:spPr>
          <a:xfrm>
            <a:off x="12776635" y="5162549"/>
            <a:ext cx="2254014" cy="19050"/>
          </a:xfrm>
          <a:prstGeom prst="line">
            <a:avLst/>
          </a:prstGeom>
          <a:ln cap="flat" w="38100">
            <a:solidFill>
              <a:srgbClr val="000000"/>
            </a:solidFill>
            <a:prstDash val="sysDash"/>
            <a:headEnd type="none" len="sm" w="sm"/>
            <a:tailEnd type="none" len="sm" w="sm"/>
          </a:ln>
        </p:spPr>
      </p:sp>
      <p:sp>
        <p:nvSpPr>
          <p:cNvPr name="AutoShape 21" id="21"/>
          <p:cNvSpPr/>
          <p:nvPr/>
        </p:nvSpPr>
        <p:spPr>
          <a:xfrm flipH="true">
            <a:off x="15967485" y="6376503"/>
            <a:ext cx="121" cy="1123552"/>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5179290" y="-864392"/>
            <a:ext cx="4160019" cy="4585192"/>
          </a:xfrm>
          <a:custGeom>
            <a:avLst/>
            <a:gdLst/>
            <a:ahLst/>
            <a:cxnLst/>
            <a:rect r="r" b="b" t="t" l="l"/>
            <a:pathLst>
              <a:path h="4585192" w="4160019">
                <a:moveTo>
                  <a:pt x="0" y="0"/>
                </a:moveTo>
                <a:lnTo>
                  <a:pt x="4160020" y="0"/>
                </a:lnTo>
                <a:lnTo>
                  <a:pt x="4160020" y="4585191"/>
                </a:lnTo>
                <a:lnTo>
                  <a:pt x="0" y="4585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95375"/>
            <a:ext cx="7285545" cy="889635"/>
          </a:xfrm>
          <a:prstGeom prst="rect">
            <a:avLst/>
          </a:prstGeom>
        </p:spPr>
        <p:txBody>
          <a:bodyPr anchor="t" rtlCol="false" tIns="0" lIns="0" bIns="0" rIns="0">
            <a:spAutoFit/>
          </a:bodyPr>
          <a:lstStyle/>
          <a:p>
            <a:pPr marL="0" indent="0" lvl="0">
              <a:lnSpc>
                <a:spcPts val="6930"/>
              </a:lnSpc>
            </a:pPr>
            <a:r>
              <a:rPr lang="en-US" sz="6300">
                <a:solidFill>
                  <a:srgbClr val="000000"/>
                </a:solidFill>
                <a:latin typeface="TT Ramillas"/>
              </a:rPr>
              <a:t>IMPLEMENTATION</a:t>
            </a:r>
          </a:p>
        </p:txBody>
      </p:sp>
      <p:sp>
        <p:nvSpPr>
          <p:cNvPr name="Freeform 4" id="4"/>
          <p:cNvSpPr/>
          <p:nvPr/>
        </p:nvSpPr>
        <p:spPr>
          <a:xfrm flipH="false" flipV="false" rot="0">
            <a:off x="-1490106" y="6708062"/>
            <a:ext cx="5590204" cy="5559712"/>
          </a:xfrm>
          <a:custGeom>
            <a:avLst/>
            <a:gdLst/>
            <a:ahLst/>
            <a:cxnLst/>
            <a:rect r="r" b="b" t="t" l="l"/>
            <a:pathLst>
              <a:path h="5559712" w="5590204">
                <a:moveTo>
                  <a:pt x="0" y="0"/>
                </a:moveTo>
                <a:lnTo>
                  <a:pt x="5590204" y="0"/>
                </a:lnTo>
                <a:lnTo>
                  <a:pt x="5590204" y="5559712"/>
                </a:lnTo>
                <a:lnTo>
                  <a:pt x="0" y="55597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952917">
            <a:off x="-2073071" y="5968632"/>
            <a:ext cx="3823174" cy="4114962"/>
          </a:xfrm>
          <a:custGeom>
            <a:avLst/>
            <a:gdLst/>
            <a:ahLst/>
            <a:cxnLst/>
            <a:rect r="r" b="b" t="t" l="l"/>
            <a:pathLst>
              <a:path h="4114962" w="3823174">
                <a:moveTo>
                  <a:pt x="0" y="0"/>
                </a:moveTo>
                <a:lnTo>
                  <a:pt x="3823174" y="0"/>
                </a:lnTo>
                <a:lnTo>
                  <a:pt x="3823174" y="4114962"/>
                </a:lnTo>
                <a:lnTo>
                  <a:pt x="0" y="4114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1317696">
            <a:off x="3078910" y="7544494"/>
            <a:ext cx="4129821" cy="4099785"/>
          </a:xfrm>
          <a:custGeom>
            <a:avLst/>
            <a:gdLst/>
            <a:ahLst/>
            <a:cxnLst/>
            <a:rect r="r" b="b" t="t" l="l"/>
            <a:pathLst>
              <a:path h="4099785" w="4129821">
                <a:moveTo>
                  <a:pt x="4129821" y="0"/>
                </a:moveTo>
                <a:lnTo>
                  <a:pt x="0" y="0"/>
                </a:lnTo>
                <a:lnTo>
                  <a:pt x="0" y="4099785"/>
                </a:lnTo>
                <a:lnTo>
                  <a:pt x="4129821" y="4099785"/>
                </a:lnTo>
                <a:lnTo>
                  <a:pt x="412982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857372" y="4011200"/>
            <a:ext cx="5456873" cy="731210"/>
          </a:xfrm>
          <a:prstGeom prst="rect">
            <a:avLst/>
          </a:prstGeom>
        </p:spPr>
        <p:txBody>
          <a:bodyPr anchor="t" rtlCol="false" tIns="0" lIns="0" bIns="0" rIns="0">
            <a:spAutoFit/>
          </a:bodyPr>
          <a:lstStyle/>
          <a:p>
            <a:pPr algn="ctr">
              <a:lnSpc>
                <a:spcPts val="5372"/>
              </a:lnSpc>
              <a:spcBef>
                <a:spcPct val="0"/>
              </a:spcBef>
            </a:pPr>
            <a:r>
              <a:rPr lang="en-US" sz="3837">
                <a:solidFill>
                  <a:srgbClr val="000000"/>
                </a:solidFill>
                <a:latin typeface="Times New Roman Bold"/>
              </a:rPr>
              <a:t>Import Required Libraries:</a:t>
            </a:r>
          </a:p>
        </p:txBody>
      </p:sp>
      <p:sp>
        <p:nvSpPr>
          <p:cNvPr name="TextBox 8" id="8"/>
          <p:cNvSpPr txBox="true"/>
          <p:nvPr/>
        </p:nvSpPr>
        <p:spPr>
          <a:xfrm rot="0">
            <a:off x="7669513" y="4791538"/>
            <a:ext cx="9064255" cy="3933380"/>
          </a:xfrm>
          <a:prstGeom prst="rect">
            <a:avLst/>
          </a:prstGeom>
        </p:spPr>
        <p:txBody>
          <a:bodyPr anchor="t" rtlCol="false" tIns="0" lIns="0" bIns="0" rIns="0">
            <a:spAutoFit/>
          </a:bodyPr>
          <a:lstStyle/>
          <a:p>
            <a:pPr>
              <a:lnSpc>
                <a:spcPts val="3898"/>
              </a:lnSpc>
            </a:pPr>
            <a:r>
              <a:rPr lang="en-US" sz="2784">
                <a:solidFill>
                  <a:srgbClr val="000000"/>
                </a:solidFill>
                <a:latin typeface="Times New Roman"/>
              </a:rPr>
              <a:t>#code</a:t>
            </a:r>
          </a:p>
          <a:p>
            <a:pPr>
              <a:lnSpc>
                <a:spcPts val="3898"/>
              </a:lnSpc>
              <a:spcBef>
                <a:spcPct val="0"/>
              </a:spcBef>
            </a:pPr>
            <a:r>
              <a:rPr lang="en-US" sz="2784">
                <a:solidFill>
                  <a:srgbClr val="000000"/>
                </a:solidFill>
                <a:latin typeface="Times New Roman"/>
              </a:rPr>
              <a:t>import pandas as pd</a:t>
            </a:r>
          </a:p>
          <a:p>
            <a:pPr>
              <a:lnSpc>
                <a:spcPts val="3898"/>
              </a:lnSpc>
              <a:spcBef>
                <a:spcPct val="0"/>
              </a:spcBef>
            </a:pPr>
            <a:r>
              <a:rPr lang="en-US" sz="2784">
                <a:solidFill>
                  <a:srgbClr val="000000"/>
                </a:solidFill>
                <a:latin typeface="Times New Roman"/>
              </a:rPr>
              <a:t>import numpy as np</a:t>
            </a:r>
          </a:p>
          <a:p>
            <a:pPr>
              <a:lnSpc>
                <a:spcPts val="3898"/>
              </a:lnSpc>
              <a:spcBef>
                <a:spcPct val="0"/>
              </a:spcBef>
            </a:pPr>
            <a:r>
              <a:rPr lang="en-US" sz="2784">
                <a:solidFill>
                  <a:srgbClr val="000000"/>
                </a:solidFill>
                <a:latin typeface="Times New Roman"/>
              </a:rPr>
              <a:t>import matplotlib.pyplot as plt</a:t>
            </a:r>
          </a:p>
          <a:p>
            <a:pPr>
              <a:lnSpc>
                <a:spcPts val="3898"/>
              </a:lnSpc>
              <a:spcBef>
                <a:spcPct val="0"/>
              </a:spcBef>
            </a:pPr>
            <a:r>
              <a:rPr lang="en-US" sz="2784">
                <a:solidFill>
                  <a:srgbClr val="000000"/>
                </a:solidFill>
                <a:latin typeface="Times New Roman"/>
              </a:rPr>
              <a:t>import seaborn as sns</a:t>
            </a:r>
          </a:p>
          <a:p>
            <a:pPr>
              <a:lnSpc>
                <a:spcPts val="3898"/>
              </a:lnSpc>
              <a:spcBef>
                <a:spcPct val="0"/>
              </a:spcBef>
            </a:pPr>
            <a:r>
              <a:rPr lang="en-US" sz="2784">
                <a:solidFill>
                  <a:srgbClr val="000000"/>
                </a:solidFill>
                <a:latin typeface="Times New Roman"/>
              </a:rPr>
              <a:t>from wordcloud import WordCloud, STOPWORDS</a:t>
            </a:r>
          </a:p>
          <a:p>
            <a:pPr>
              <a:lnSpc>
                <a:spcPts val="3898"/>
              </a:lnSpc>
              <a:spcBef>
                <a:spcPct val="0"/>
              </a:spcBef>
            </a:pPr>
            <a:r>
              <a:rPr lang="en-US" sz="2784">
                <a:solidFill>
                  <a:srgbClr val="000000"/>
                </a:solidFill>
                <a:latin typeface="Times New Roman"/>
              </a:rPr>
              <a:t>import warnings</a:t>
            </a:r>
          </a:p>
          <a:p>
            <a:pPr>
              <a:lnSpc>
                <a:spcPts val="3898"/>
              </a:lnSpc>
              <a:spcBef>
                <a:spcPct val="0"/>
              </a:spcBef>
            </a:pPr>
            <a:r>
              <a:rPr lang="en-US" sz="2784">
                <a:solidFill>
                  <a:srgbClr val="000000"/>
                </a:solidFill>
                <a:latin typeface="Times New Roman"/>
              </a:rPr>
              <a:t>warnings.filterwarnings('ignore')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AutoShape 2" id="2"/>
          <p:cNvSpPr/>
          <p:nvPr/>
        </p:nvSpPr>
        <p:spPr>
          <a:xfrm rot="-5400000">
            <a:off x="3060004" y="5138737"/>
            <a:ext cx="10287000" cy="0"/>
          </a:xfrm>
          <a:prstGeom prst="line">
            <a:avLst/>
          </a:prstGeom>
          <a:ln cap="rnd" w="9525">
            <a:solidFill>
              <a:srgbClr val="000000"/>
            </a:solidFill>
            <a:prstDash val="solid"/>
            <a:headEnd type="none" len="sm" w="sm"/>
            <a:tailEnd type="none" len="sm" w="sm"/>
          </a:ln>
        </p:spPr>
      </p:sp>
      <p:sp>
        <p:nvSpPr>
          <p:cNvPr name="AutoShape 3" id="3"/>
          <p:cNvSpPr/>
          <p:nvPr/>
        </p:nvSpPr>
        <p:spPr>
          <a:xfrm rot="-10800000">
            <a:off x="10063953" y="5338762"/>
            <a:ext cx="1511297" cy="0"/>
          </a:xfrm>
          <a:prstGeom prst="line">
            <a:avLst/>
          </a:prstGeom>
          <a:ln cap="rnd" w="9525">
            <a:solidFill>
              <a:srgbClr val="F2F4F5"/>
            </a:solidFill>
            <a:prstDash val="solid"/>
            <a:headEnd type="none" len="sm" w="sm"/>
            <a:tailEnd type="none" len="sm" w="sm"/>
          </a:ln>
        </p:spPr>
      </p:sp>
      <p:sp>
        <p:nvSpPr>
          <p:cNvPr name="Freeform 4" id="4"/>
          <p:cNvSpPr/>
          <p:nvPr/>
        </p:nvSpPr>
        <p:spPr>
          <a:xfrm flipH="false" flipV="false" rot="0">
            <a:off x="15422453" y="0"/>
            <a:ext cx="2865547" cy="3158418"/>
          </a:xfrm>
          <a:custGeom>
            <a:avLst/>
            <a:gdLst/>
            <a:ahLst/>
            <a:cxnLst/>
            <a:rect r="r" b="b" t="t" l="l"/>
            <a:pathLst>
              <a:path h="3158418" w="2865547">
                <a:moveTo>
                  <a:pt x="0" y="0"/>
                </a:moveTo>
                <a:lnTo>
                  <a:pt x="2865547" y="0"/>
                </a:lnTo>
                <a:lnTo>
                  <a:pt x="2865547" y="3158418"/>
                </a:lnTo>
                <a:lnTo>
                  <a:pt x="0" y="31584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247508" y="1879067"/>
            <a:ext cx="5901607" cy="2009775"/>
          </a:xfrm>
          <a:prstGeom prst="rect">
            <a:avLst/>
          </a:prstGeom>
        </p:spPr>
        <p:txBody>
          <a:bodyPr anchor="t" rtlCol="false" tIns="0" lIns="0" bIns="0" rIns="0">
            <a:spAutoFit/>
          </a:bodyPr>
          <a:lstStyle/>
          <a:p>
            <a:pPr marL="0" indent="0" lvl="0">
              <a:lnSpc>
                <a:spcPts val="7983"/>
              </a:lnSpc>
            </a:pPr>
            <a:r>
              <a:rPr lang="en-US" sz="6653">
                <a:solidFill>
                  <a:srgbClr val="000000"/>
                </a:solidFill>
                <a:latin typeface="Canva Sans Bold"/>
              </a:rPr>
              <a:t>D</a:t>
            </a:r>
            <a:r>
              <a:rPr lang="en-US" sz="6653">
                <a:solidFill>
                  <a:srgbClr val="000000"/>
                </a:solidFill>
                <a:latin typeface="Canva Sans Bold"/>
              </a:rPr>
              <a:t>ata Preprocessing</a:t>
            </a:r>
          </a:p>
        </p:txBody>
      </p:sp>
      <p:sp>
        <p:nvSpPr>
          <p:cNvPr name="TextBox 6" id="6"/>
          <p:cNvSpPr txBox="true"/>
          <p:nvPr/>
        </p:nvSpPr>
        <p:spPr>
          <a:xfrm rot="0">
            <a:off x="9257893" y="3850742"/>
            <a:ext cx="5901607" cy="495300"/>
          </a:xfrm>
          <a:prstGeom prst="rect">
            <a:avLst/>
          </a:prstGeom>
        </p:spPr>
        <p:txBody>
          <a:bodyPr anchor="t" rtlCol="false" tIns="0" lIns="0" bIns="0" rIns="0">
            <a:spAutoFit/>
          </a:bodyPr>
          <a:lstStyle/>
          <a:p>
            <a:pPr marL="0" indent="0" lvl="0">
              <a:lnSpc>
                <a:spcPts val="3900"/>
              </a:lnSpc>
            </a:pPr>
            <a:r>
              <a:rPr lang="en-US" sz="3000">
                <a:solidFill>
                  <a:srgbClr val="000000"/>
                </a:solidFill>
                <a:latin typeface="TT Drugs Bold"/>
              </a:rPr>
              <a:t>Loading Data:</a:t>
            </a:r>
          </a:p>
        </p:txBody>
      </p:sp>
      <p:grpSp>
        <p:nvGrpSpPr>
          <p:cNvPr name="Group 7" id="7"/>
          <p:cNvGrpSpPr/>
          <p:nvPr/>
        </p:nvGrpSpPr>
        <p:grpSpPr>
          <a:xfrm rot="0">
            <a:off x="9257893" y="7344459"/>
            <a:ext cx="8001407" cy="1418541"/>
            <a:chOff x="0" y="0"/>
            <a:chExt cx="10668543" cy="1891389"/>
          </a:xfrm>
        </p:grpSpPr>
        <p:sp>
          <p:nvSpPr>
            <p:cNvPr name="TextBox 8" id="8"/>
            <p:cNvSpPr txBox="true"/>
            <p:nvPr/>
          </p:nvSpPr>
          <p:spPr>
            <a:xfrm rot="0">
              <a:off x="0" y="-38100"/>
              <a:ext cx="10668543" cy="647700"/>
            </a:xfrm>
            <a:prstGeom prst="rect">
              <a:avLst/>
            </a:prstGeom>
          </p:spPr>
          <p:txBody>
            <a:bodyPr anchor="t" rtlCol="false" tIns="0" lIns="0" bIns="0" rIns="0">
              <a:spAutoFit/>
            </a:bodyPr>
            <a:lstStyle/>
            <a:p>
              <a:pPr marL="0" indent="0" lvl="0">
                <a:lnSpc>
                  <a:spcPts val="3900"/>
                </a:lnSpc>
              </a:pPr>
              <a:r>
                <a:rPr lang="en-US" sz="3000">
                  <a:solidFill>
                    <a:srgbClr val="000000"/>
                  </a:solidFill>
                  <a:latin typeface="TT Drugs Bold"/>
                </a:rPr>
                <a:t>df.shape</a:t>
              </a:r>
            </a:p>
          </p:txBody>
        </p:sp>
        <p:sp>
          <p:nvSpPr>
            <p:cNvPr name="TextBox 9" id="9"/>
            <p:cNvSpPr txBox="true"/>
            <p:nvPr/>
          </p:nvSpPr>
          <p:spPr>
            <a:xfrm rot="0">
              <a:off x="0" y="807232"/>
              <a:ext cx="10668543" cy="1084157"/>
            </a:xfrm>
            <a:prstGeom prst="rect">
              <a:avLst/>
            </a:prstGeom>
          </p:spPr>
          <p:txBody>
            <a:bodyPr anchor="t" rtlCol="false" tIns="0" lIns="0" bIns="0" rIns="0">
              <a:spAutoFit/>
            </a:bodyPr>
            <a:lstStyle/>
            <a:p>
              <a:pPr marL="0" indent="0" lvl="0">
                <a:lnSpc>
                  <a:spcPts val="3220"/>
                </a:lnSpc>
              </a:pPr>
              <a:r>
                <a:rPr lang="en-US" sz="2300">
                  <a:solidFill>
                    <a:srgbClr val="000000"/>
                  </a:solidFill>
                  <a:latin typeface="Times New Roman"/>
                </a:rPr>
                <a:t>o\p</a:t>
              </a:r>
            </a:p>
            <a:p>
              <a:pPr marL="0" indent="0" lvl="0">
                <a:lnSpc>
                  <a:spcPts val="3220"/>
                </a:lnSpc>
              </a:pPr>
              <a:r>
                <a:rPr lang="en-US" sz="2300">
                  <a:solidFill>
                    <a:srgbClr val="000000"/>
                  </a:solidFill>
                  <a:latin typeface="Times New Roman"/>
                </a:rPr>
                <a:t>(2600, 7)</a:t>
              </a:r>
            </a:p>
          </p:txBody>
        </p:sp>
      </p:grpSp>
      <p:sp>
        <p:nvSpPr>
          <p:cNvPr name="TextBox 10" id="10"/>
          <p:cNvSpPr txBox="true"/>
          <p:nvPr/>
        </p:nvSpPr>
        <p:spPr>
          <a:xfrm rot="0">
            <a:off x="9257893" y="6581289"/>
            <a:ext cx="8001407" cy="495300"/>
          </a:xfrm>
          <a:prstGeom prst="rect">
            <a:avLst/>
          </a:prstGeom>
        </p:spPr>
        <p:txBody>
          <a:bodyPr anchor="t" rtlCol="false" tIns="0" lIns="0" bIns="0" rIns="0">
            <a:spAutoFit/>
          </a:bodyPr>
          <a:lstStyle/>
          <a:p>
            <a:pPr marL="0" indent="0" lvl="0">
              <a:lnSpc>
                <a:spcPts val="3900"/>
              </a:lnSpc>
            </a:pPr>
            <a:r>
              <a:rPr lang="en-US" sz="3000">
                <a:solidFill>
                  <a:srgbClr val="000000"/>
                </a:solidFill>
                <a:latin typeface="TT Drugs Bold"/>
              </a:rPr>
              <a:t>Shape Of Dataframe</a:t>
            </a:r>
          </a:p>
        </p:txBody>
      </p:sp>
      <p:sp>
        <p:nvSpPr>
          <p:cNvPr name="TextBox 11" id="11"/>
          <p:cNvSpPr txBox="true"/>
          <p:nvPr/>
        </p:nvSpPr>
        <p:spPr>
          <a:xfrm rot="0">
            <a:off x="9247430" y="4676104"/>
            <a:ext cx="8001407" cy="436880"/>
          </a:xfrm>
          <a:prstGeom prst="rect">
            <a:avLst/>
          </a:prstGeom>
        </p:spPr>
        <p:txBody>
          <a:bodyPr anchor="t" rtlCol="false" tIns="0" lIns="0" bIns="0" rIns="0">
            <a:spAutoFit/>
          </a:bodyPr>
          <a:lstStyle/>
          <a:p>
            <a:pPr marL="0" indent="0" lvl="0">
              <a:lnSpc>
                <a:spcPts val="3220"/>
              </a:lnSpc>
            </a:pPr>
            <a:r>
              <a:rPr lang="en-US" sz="2300">
                <a:solidFill>
                  <a:srgbClr val="000000"/>
                </a:solidFill>
                <a:latin typeface="Times New Roman"/>
              </a:rPr>
              <a:t>df=pd.read_csv("G:\datascience\Forbes Billionaires.csv")</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495300" y="-280630"/>
            <a:ext cx="19278600" cy="5568347"/>
            <a:chOff x="0" y="0"/>
            <a:chExt cx="6521403" cy="1883614"/>
          </a:xfrm>
        </p:grpSpPr>
        <p:sp>
          <p:nvSpPr>
            <p:cNvPr name="Freeform 3" id="3"/>
            <p:cNvSpPr/>
            <p:nvPr/>
          </p:nvSpPr>
          <p:spPr>
            <a:xfrm flipH="false" flipV="false" rot="0">
              <a:off x="0" y="0"/>
              <a:ext cx="6521403" cy="1883614"/>
            </a:xfrm>
            <a:custGeom>
              <a:avLst/>
              <a:gdLst/>
              <a:ahLst/>
              <a:cxnLst/>
              <a:rect r="r" b="b" t="t" l="l"/>
              <a:pathLst>
                <a:path h="1883614" w="6521403">
                  <a:moveTo>
                    <a:pt x="0" y="0"/>
                  </a:moveTo>
                  <a:lnTo>
                    <a:pt x="6521403" y="0"/>
                  </a:lnTo>
                  <a:lnTo>
                    <a:pt x="6521403" y="1883614"/>
                  </a:lnTo>
                  <a:lnTo>
                    <a:pt x="0" y="1883614"/>
                  </a:lnTo>
                  <a:close/>
                </a:path>
              </a:pathLst>
            </a:custGeom>
            <a:solidFill>
              <a:srgbClr val="000000"/>
            </a:solidFill>
          </p:spPr>
        </p:sp>
      </p:grpSp>
      <p:grpSp>
        <p:nvGrpSpPr>
          <p:cNvPr name="Group 4" id="4"/>
          <p:cNvGrpSpPr/>
          <p:nvPr/>
        </p:nvGrpSpPr>
        <p:grpSpPr>
          <a:xfrm rot="0">
            <a:off x="1028700" y="1028700"/>
            <a:ext cx="10038045" cy="2306040"/>
            <a:chOff x="0" y="0"/>
            <a:chExt cx="13384061" cy="3074719"/>
          </a:xfrm>
        </p:grpSpPr>
        <p:sp>
          <p:nvSpPr>
            <p:cNvPr name="TextBox 5" id="5"/>
            <p:cNvSpPr txBox="true"/>
            <p:nvPr/>
          </p:nvSpPr>
          <p:spPr>
            <a:xfrm rot="0">
              <a:off x="0" y="66675"/>
              <a:ext cx="11564163" cy="1388745"/>
            </a:xfrm>
            <a:prstGeom prst="rect">
              <a:avLst/>
            </a:prstGeom>
          </p:spPr>
          <p:txBody>
            <a:bodyPr anchor="t" rtlCol="false" tIns="0" lIns="0" bIns="0" rIns="0">
              <a:spAutoFit/>
            </a:bodyPr>
            <a:lstStyle/>
            <a:p>
              <a:pPr algn="l" marL="0" indent="0" lvl="0">
                <a:lnSpc>
                  <a:spcPts val="7920"/>
                </a:lnSpc>
                <a:spcBef>
                  <a:spcPct val="0"/>
                </a:spcBef>
              </a:pPr>
              <a:r>
                <a:rPr lang="en-US" sz="7200" u="none">
                  <a:solidFill>
                    <a:srgbClr val="F2F4F5"/>
                  </a:solidFill>
                  <a:latin typeface="Canva Sans Bold"/>
                </a:rPr>
                <a:t>Data cleaning</a:t>
              </a:r>
            </a:p>
          </p:txBody>
        </p:sp>
        <p:sp>
          <p:nvSpPr>
            <p:cNvPr name="TextBox 6" id="6"/>
            <p:cNvSpPr txBox="true"/>
            <p:nvPr/>
          </p:nvSpPr>
          <p:spPr>
            <a:xfrm rot="0">
              <a:off x="0" y="2202864"/>
              <a:ext cx="13384061" cy="871855"/>
            </a:xfrm>
            <a:prstGeom prst="rect">
              <a:avLst/>
            </a:prstGeom>
          </p:spPr>
          <p:txBody>
            <a:bodyPr anchor="t" rtlCol="false" tIns="0" lIns="0" bIns="0" rIns="0">
              <a:spAutoFit/>
            </a:bodyPr>
            <a:lstStyle/>
            <a:p>
              <a:pPr algn="l" marL="0" indent="0" lvl="0">
                <a:lnSpc>
                  <a:spcPts val="5040"/>
                </a:lnSpc>
                <a:spcBef>
                  <a:spcPct val="0"/>
                </a:spcBef>
              </a:pPr>
              <a:r>
                <a:rPr lang="en-US" sz="3600" u="none">
                  <a:solidFill>
                    <a:srgbClr val="F2F4F5"/>
                  </a:solidFill>
                  <a:latin typeface="Times New Roman"/>
                </a:rPr>
                <a:t>Checking for missing values</a:t>
              </a:r>
            </a:p>
          </p:txBody>
        </p:sp>
      </p:grpSp>
      <p:grpSp>
        <p:nvGrpSpPr>
          <p:cNvPr name="Group 7" id="7"/>
          <p:cNvGrpSpPr/>
          <p:nvPr/>
        </p:nvGrpSpPr>
        <p:grpSpPr>
          <a:xfrm rot="0">
            <a:off x="1028700" y="5959631"/>
            <a:ext cx="7912923" cy="3298669"/>
            <a:chOff x="0" y="0"/>
            <a:chExt cx="10550564" cy="4398225"/>
          </a:xfrm>
        </p:grpSpPr>
        <p:sp>
          <p:nvSpPr>
            <p:cNvPr name="TextBox 8" id="8"/>
            <p:cNvSpPr txBox="true"/>
            <p:nvPr/>
          </p:nvSpPr>
          <p:spPr>
            <a:xfrm rot="0">
              <a:off x="0" y="1267637"/>
              <a:ext cx="10550564" cy="3130588"/>
            </a:xfrm>
            <a:prstGeom prst="rect">
              <a:avLst/>
            </a:prstGeom>
          </p:spPr>
          <p:txBody>
            <a:bodyPr anchor="t" rtlCol="false" tIns="0" lIns="0" bIns="0" rIns="0">
              <a:spAutoFit/>
            </a:bodyPr>
            <a:lstStyle/>
            <a:p>
              <a:pPr algn="l" marL="0" indent="0" lvl="0">
                <a:lnSpc>
                  <a:spcPts val="2679"/>
                </a:lnSpc>
                <a:spcBef>
                  <a:spcPct val="0"/>
                </a:spcBef>
              </a:pPr>
              <a:r>
                <a:rPr lang="en-US" sz="1913" u="sng">
                  <a:solidFill>
                    <a:srgbClr val="000000"/>
                  </a:solidFill>
                  <a:latin typeface="Times New Roman"/>
                  <a:hlinkClick r:id="rId2" tooltip="https://docs.google.com/spreadsheets/d/1DUF2isFWsqVSYhbaACYtbgcLi_YjDqpE3GLQIVgkKQg/edit#gid=69851113"/>
                </a:rPr>
                <a:t>Rank                  0</a:t>
              </a:r>
            </a:p>
            <a:p>
              <a:pPr algn="l" marL="0" indent="0" lvl="0">
                <a:lnSpc>
                  <a:spcPts val="2679"/>
                </a:lnSpc>
                <a:spcBef>
                  <a:spcPct val="0"/>
                </a:spcBef>
              </a:pPr>
              <a:r>
                <a:rPr lang="en-US" sz="1913" u="sng">
                  <a:solidFill>
                    <a:srgbClr val="000000"/>
                  </a:solidFill>
                  <a:latin typeface="Times New Roman"/>
                  <a:hlinkClick r:id="rId3" tooltip="https://docs.google.com/spreadsheets/d/1DUF2isFWsqVSYhbaACYtbgcLi_YjDqpE3GLQIVgkKQg/edit#gid=69851113"/>
                </a:rPr>
                <a:t>Name                 0</a:t>
              </a:r>
            </a:p>
            <a:p>
              <a:pPr algn="l" marL="0" indent="0" lvl="0">
                <a:lnSpc>
                  <a:spcPts val="2679"/>
                </a:lnSpc>
                <a:spcBef>
                  <a:spcPct val="0"/>
                </a:spcBef>
              </a:pPr>
              <a:r>
                <a:rPr lang="en-US" sz="1913" u="sng">
                  <a:solidFill>
                    <a:srgbClr val="000000"/>
                  </a:solidFill>
                  <a:latin typeface="Times New Roman"/>
                  <a:hlinkClick r:id="rId4" tooltip="https://docs.google.com/spreadsheets/d/1DUF2isFWsqVSYhbaACYtbgcLi_YjDqpE3GLQIVgkKQg/edit#gid=69851113"/>
                </a:rPr>
                <a:t>Networth           0</a:t>
              </a:r>
            </a:p>
            <a:p>
              <a:pPr algn="l" marL="0" indent="0" lvl="0">
                <a:lnSpc>
                  <a:spcPts val="2679"/>
                </a:lnSpc>
                <a:spcBef>
                  <a:spcPct val="0"/>
                </a:spcBef>
              </a:pPr>
              <a:r>
                <a:rPr lang="en-US" sz="1913" u="sng">
                  <a:solidFill>
                    <a:srgbClr val="000000"/>
                  </a:solidFill>
                  <a:latin typeface="Times New Roman"/>
                  <a:hlinkClick r:id="rId5" tooltip="https://docs.google.com/spreadsheets/d/1DUF2isFWsqVSYhbaACYtbgcLi_YjDqpE3GLQIVgkKQg/edit#gid=69851113"/>
                </a:rPr>
                <a:t>Age                     0</a:t>
              </a:r>
            </a:p>
            <a:p>
              <a:pPr algn="l" marL="0" indent="0" lvl="0">
                <a:lnSpc>
                  <a:spcPts val="2679"/>
                </a:lnSpc>
                <a:spcBef>
                  <a:spcPct val="0"/>
                </a:spcBef>
              </a:pPr>
              <a:r>
                <a:rPr lang="en-US" sz="1913" u="sng">
                  <a:solidFill>
                    <a:srgbClr val="000000"/>
                  </a:solidFill>
                  <a:latin typeface="Times New Roman"/>
                  <a:hlinkClick r:id="rId6" tooltip="https://docs.google.com/spreadsheets/d/1DUF2isFWsqVSYhbaACYtbgcLi_YjDqpE3GLQIVgkKQg/edit#gid=69851113"/>
                </a:rPr>
                <a:t>Country             0</a:t>
              </a:r>
            </a:p>
            <a:p>
              <a:pPr algn="l" marL="0" indent="0" lvl="0">
                <a:lnSpc>
                  <a:spcPts val="2679"/>
                </a:lnSpc>
                <a:spcBef>
                  <a:spcPct val="0"/>
                </a:spcBef>
              </a:pPr>
              <a:r>
                <a:rPr lang="en-US" sz="1913" u="sng">
                  <a:solidFill>
                    <a:srgbClr val="000000"/>
                  </a:solidFill>
                  <a:latin typeface="Times New Roman"/>
                  <a:hlinkClick r:id="rId7" tooltip="https://docs.google.com/spreadsheets/d/1DUF2isFWsqVSYhbaACYtbgcLi_YjDqpE3GLQIVgkKQg/edit#gid=69851113"/>
                </a:rPr>
                <a:t>Source                0</a:t>
              </a:r>
            </a:p>
            <a:p>
              <a:pPr algn="l" marL="0" indent="0" lvl="0">
                <a:lnSpc>
                  <a:spcPts val="2679"/>
                </a:lnSpc>
                <a:spcBef>
                  <a:spcPct val="0"/>
                </a:spcBef>
              </a:pPr>
              <a:r>
                <a:rPr lang="en-US" sz="1913" u="sng">
                  <a:solidFill>
                    <a:srgbClr val="000000"/>
                  </a:solidFill>
                  <a:latin typeface="Times New Roman"/>
                  <a:hlinkClick r:id="rId8" tooltip="https://docs.google.com/spreadsheets/d/1DUF2isFWsqVSYhbaACYtbgcLi_YjDqpE3GLQIVgkKQg/edit#gid=69851113"/>
                </a:rPr>
                <a:t>Industry             0</a:t>
              </a:r>
            </a:p>
          </p:txBody>
        </p:sp>
        <p:sp>
          <p:nvSpPr>
            <p:cNvPr name="TextBox 9" id="9"/>
            <p:cNvSpPr txBox="true"/>
            <p:nvPr/>
          </p:nvSpPr>
          <p:spPr>
            <a:xfrm rot="0">
              <a:off x="0" y="-85725"/>
              <a:ext cx="10550564" cy="1062499"/>
            </a:xfrm>
            <a:prstGeom prst="rect">
              <a:avLst/>
            </a:prstGeom>
          </p:spPr>
          <p:txBody>
            <a:bodyPr anchor="t" rtlCol="false" tIns="0" lIns="0" bIns="0" rIns="0">
              <a:spAutoFit/>
            </a:bodyPr>
            <a:lstStyle/>
            <a:p>
              <a:pPr algn="l" marL="0" indent="0" lvl="0">
                <a:lnSpc>
                  <a:spcPts val="3160"/>
                </a:lnSpc>
                <a:spcBef>
                  <a:spcPct val="0"/>
                </a:spcBef>
              </a:pPr>
              <a:r>
                <a:rPr lang="en-US" sz="2257" u="none">
                  <a:solidFill>
                    <a:srgbClr val="000000"/>
                  </a:solidFill>
                  <a:latin typeface="Times New Roman"/>
                </a:rPr>
                <a:t>#code</a:t>
              </a:r>
            </a:p>
            <a:p>
              <a:pPr algn="l" marL="0" indent="0" lvl="0">
                <a:lnSpc>
                  <a:spcPts val="3160"/>
                </a:lnSpc>
                <a:spcBef>
                  <a:spcPct val="0"/>
                </a:spcBef>
              </a:pPr>
              <a:r>
                <a:rPr lang="en-US" sz="2257" u="none">
                  <a:solidFill>
                    <a:srgbClr val="000000"/>
                  </a:solidFill>
                  <a:latin typeface="Times New Roman"/>
                </a:rPr>
                <a:t>df.isnull().sum()</a:t>
              </a:r>
            </a:p>
          </p:txBody>
        </p:sp>
      </p:grpSp>
      <p:sp>
        <p:nvSpPr>
          <p:cNvPr name="TextBox 10" id="10"/>
          <p:cNvSpPr txBox="true"/>
          <p:nvPr/>
        </p:nvSpPr>
        <p:spPr>
          <a:xfrm rot="0">
            <a:off x="1028700" y="9737172"/>
            <a:ext cx="7442331" cy="344805"/>
          </a:xfrm>
          <a:prstGeom prst="rect">
            <a:avLst/>
          </a:prstGeom>
        </p:spPr>
        <p:txBody>
          <a:bodyPr anchor="t" rtlCol="false" tIns="0" lIns="0" bIns="0" rIns="0">
            <a:spAutoFit/>
          </a:bodyPr>
          <a:lstStyle/>
          <a:p>
            <a:pPr algn="l" marL="0" indent="0" lvl="0">
              <a:lnSpc>
                <a:spcPts val="2520"/>
              </a:lnSpc>
              <a:spcBef>
                <a:spcPct val="0"/>
              </a:spcBef>
            </a:pPr>
            <a:r>
              <a:rPr lang="en-US" sz="1800" u="sng">
                <a:solidFill>
                  <a:srgbClr val="000000"/>
                </a:solidFill>
                <a:latin typeface="Times New Roman"/>
                <a:hlinkClick r:id="rId9" tooltip="https://docs.google.com/spreadsheets/d/1DUF2isFWsqVSYhbaACYtbgcLi_YjDqpE3GLQIVgkKQg/edit#gid=69851113"/>
              </a:rPr>
              <a:t>dtype: int64</a:t>
            </a:r>
          </a:p>
        </p:txBody>
      </p:sp>
      <p:sp>
        <p:nvSpPr>
          <p:cNvPr name="TextBox 11" id="11"/>
          <p:cNvSpPr txBox="true"/>
          <p:nvPr/>
        </p:nvSpPr>
        <p:spPr>
          <a:xfrm rot="0">
            <a:off x="9532620" y="6438503"/>
            <a:ext cx="7442331" cy="765213"/>
          </a:xfrm>
          <a:prstGeom prst="rect">
            <a:avLst/>
          </a:prstGeom>
        </p:spPr>
        <p:txBody>
          <a:bodyPr anchor="t" rtlCol="false" tIns="0" lIns="0" bIns="0" rIns="0">
            <a:spAutoFit/>
          </a:bodyPr>
          <a:lstStyle/>
          <a:p>
            <a:pPr algn="l" marL="0" indent="0" lvl="0">
              <a:lnSpc>
                <a:spcPts val="2972"/>
              </a:lnSpc>
              <a:spcBef>
                <a:spcPct val="0"/>
              </a:spcBef>
            </a:pPr>
            <a:r>
              <a:rPr lang="en-US" sz="2123" u="none">
                <a:solidFill>
                  <a:srgbClr val="000000"/>
                </a:solidFill>
                <a:latin typeface="Times New Roman"/>
              </a:rPr>
              <a:t>No Missing values Found!! It looks like data is already pre-processed so we can jump directly to EDA.</a:t>
            </a:r>
          </a:p>
        </p:txBody>
      </p:sp>
      <p:sp>
        <p:nvSpPr>
          <p:cNvPr name="Freeform 12" id="12"/>
          <p:cNvSpPr/>
          <p:nvPr/>
        </p:nvSpPr>
        <p:spPr>
          <a:xfrm flipH="false" flipV="false" rot="0">
            <a:off x="13459641" y="0"/>
            <a:ext cx="3659992" cy="5255863"/>
          </a:xfrm>
          <a:custGeom>
            <a:avLst/>
            <a:gdLst/>
            <a:ahLst/>
            <a:cxnLst/>
            <a:rect r="r" b="b" t="t" l="l"/>
            <a:pathLst>
              <a:path h="5255863" w="3659992">
                <a:moveTo>
                  <a:pt x="0" y="0"/>
                </a:moveTo>
                <a:lnTo>
                  <a:pt x="3659992" y="0"/>
                </a:lnTo>
                <a:lnTo>
                  <a:pt x="3659992" y="5255863"/>
                </a:lnTo>
                <a:lnTo>
                  <a:pt x="0" y="52558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190639" y="5469056"/>
            <a:ext cx="12068661" cy="2441575"/>
          </a:xfrm>
          <a:prstGeom prst="rect">
            <a:avLst/>
          </a:prstGeom>
        </p:spPr>
        <p:txBody>
          <a:bodyPr anchor="t" rtlCol="false" tIns="0" lIns="0" bIns="0" rIns="0">
            <a:spAutoFit/>
          </a:bodyPr>
          <a:lstStyle/>
          <a:p>
            <a:pPr algn="r" marL="0" indent="0" lvl="0">
              <a:lnSpc>
                <a:spcPts val="9799"/>
              </a:lnSpc>
            </a:pPr>
            <a:r>
              <a:rPr lang="en-US" sz="6999">
                <a:solidFill>
                  <a:srgbClr val="000000"/>
                </a:solidFill>
                <a:latin typeface="Roboto"/>
              </a:rPr>
              <a:t>EXPLORATORY DATA ANALYSIS</a:t>
            </a:r>
          </a:p>
        </p:txBody>
      </p:sp>
      <p:sp>
        <p:nvSpPr>
          <p:cNvPr name="Freeform 3" id="3"/>
          <p:cNvSpPr/>
          <p:nvPr/>
        </p:nvSpPr>
        <p:spPr>
          <a:xfrm flipH="false" flipV="false" rot="-10800000">
            <a:off x="1028700" y="1028700"/>
            <a:ext cx="2490340" cy="4390022"/>
          </a:xfrm>
          <a:custGeom>
            <a:avLst/>
            <a:gdLst/>
            <a:ahLst/>
            <a:cxnLst/>
            <a:rect r="r" b="b" t="t" l="l"/>
            <a:pathLst>
              <a:path h="4390022" w="2490340">
                <a:moveTo>
                  <a:pt x="0" y="0"/>
                </a:moveTo>
                <a:lnTo>
                  <a:pt x="2490340" y="0"/>
                </a:lnTo>
                <a:lnTo>
                  <a:pt x="2490340" y="4390022"/>
                </a:lnTo>
                <a:lnTo>
                  <a:pt x="0" y="4390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DAFwBfdZpo4</dc:identifier>
  <dcterms:modified xsi:type="dcterms:W3CDTF">2011-08-01T06:04:30Z</dcterms:modified>
  <cp:revision>1</cp:revision>
  <dc:title>Blue Pie Chart Presentation</dc:title>
</cp:coreProperties>
</file>